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9" r:id="rId2"/>
    <p:sldId id="257" r:id="rId3"/>
    <p:sldId id="259" r:id="rId4"/>
    <p:sldId id="260" r:id="rId5"/>
    <p:sldId id="258" r:id="rId6"/>
    <p:sldId id="261" r:id="rId7"/>
    <p:sldId id="263" r:id="rId8"/>
    <p:sldId id="264" r:id="rId9"/>
    <p:sldId id="256" r:id="rId10"/>
    <p:sldId id="265" r:id="rId11"/>
    <p:sldId id="266" r:id="rId12"/>
    <p:sldId id="267" r:id="rId13"/>
    <p:sldId id="268" r:id="rId14"/>
    <p:sldId id="270" r:id="rId15"/>
    <p:sldId id="271" r:id="rId1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08T12:59:01.29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 0,'-2'327,"5"338,18-431,0 25,-23 1712,2-1962,0 1,0 0,1 0,0 0,1 0,0-1,1 1,3 9,-5-18,-1 0,1 0,-1 1,1-1,0 0,0 0,-1 0,1 0,0 0,0 0,0 0,0 0,0 0,0 0,0-1,1 1,-1 0,0-1,0 1,1-1,-1 1,0-1,1 0,-1 1,0-1,1 0,-1 0,0 0,1 0,-1 0,0 0,1 0,-1-1,0 1,1 0,-1-1,0 1,0-1,1 0,-1 1,0-1,0 0,0 0,0 1,1-2,7-6,0 1,0-1,-1-1,8-10,-12 14,20-24,0-1,-3-1,0-1,-2-1,-2 0,0-2,-3 0,-1 0,-1-1,-3-1,0 0,-3 0,4-60,-15-312,-1 84,6-1527,0 1833,-1 0,-1 0,0 0,-2 0,0 1,-1 0,-1-1,-1 2,0-1,-1 1,-1 0,-1 1,0 0,-19-22,-9-7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08T12:59:03.92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0,'7'7,"10"16,1 12,5 6,-2 3,-3 2,-6-1,-12-1,-19 7,-8-6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CBC05F-0252-4A19-BB67-959526F1F17E}" type="datetimeFigureOut">
              <a:rPr lang="tr-TR" smtClean="0"/>
              <a:t>27.03.2024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4435AD-70E6-4EA9-85DE-883160E140D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0788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435AD-70E6-4EA9-85DE-883160E140DE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5538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435AD-70E6-4EA9-85DE-883160E140DE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0115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973108D8-4560-4D8A-A63C-711AF695DF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="" xmlns:a16="http://schemas.microsoft.com/office/drawing/2014/main" id="{8AA09761-7DAC-4BB7-8D74-03643DD43C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="" xmlns:a16="http://schemas.microsoft.com/office/drawing/2014/main" id="{AA97C457-2427-4A31-83E7-A65B063B6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ED41-2B81-4680-8FD5-8FA310DB1A23}" type="datetimeFigureOut">
              <a:rPr lang="tr-TR" smtClean="0"/>
              <a:t>27.03.2024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="" xmlns:a16="http://schemas.microsoft.com/office/drawing/2014/main" id="{FEF187D1-85C7-4019-8227-90A1AEB5A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="" xmlns:a16="http://schemas.microsoft.com/office/drawing/2014/main" id="{182F61CA-AB98-45B3-91BD-489FAB8BA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D9304-8CA6-4DEA-A5B4-A070B59D1D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9983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6BADAF23-7D20-4EFF-8217-76F0B57C0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="" xmlns:a16="http://schemas.microsoft.com/office/drawing/2014/main" id="{208C6515-A86E-499E-8BBB-33D948FF0B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="" xmlns:a16="http://schemas.microsoft.com/office/drawing/2014/main" id="{A7F81A7C-9896-4E11-8451-12D942F8A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ED41-2B81-4680-8FD5-8FA310DB1A23}" type="datetimeFigureOut">
              <a:rPr lang="tr-TR" smtClean="0"/>
              <a:t>27.03.2024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="" xmlns:a16="http://schemas.microsoft.com/office/drawing/2014/main" id="{347D7533-AAC7-4723-8BAC-FE72E4B29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="" xmlns:a16="http://schemas.microsoft.com/office/drawing/2014/main" id="{29724D67-87CE-409F-B185-86033C9E0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D9304-8CA6-4DEA-A5B4-A070B59D1D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495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="" xmlns:a16="http://schemas.microsoft.com/office/drawing/2014/main" id="{F897F58F-CE52-4B71-AFF7-9BA739B108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="" xmlns:a16="http://schemas.microsoft.com/office/drawing/2014/main" id="{676E4FBF-5F21-4CF4-8854-50FAD56B82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="" xmlns:a16="http://schemas.microsoft.com/office/drawing/2014/main" id="{7B86AEC1-F0C9-4218-86FE-81DDDAA84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ED41-2B81-4680-8FD5-8FA310DB1A23}" type="datetimeFigureOut">
              <a:rPr lang="tr-TR" smtClean="0"/>
              <a:t>27.03.2024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="" xmlns:a16="http://schemas.microsoft.com/office/drawing/2014/main" id="{8DAD6154-3F7A-4254-9613-8BCFE0152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="" xmlns:a16="http://schemas.microsoft.com/office/drawing/2014/main" id="{E6FD30C6-E5B8-4917-B91C-6A7C0C00B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D9304-8CA6-4DEA-A5B4-A070B59D1D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1908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656EE3B2-625F-42C5-BEBA-CAE24A5C9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350B7573-0AC5-4724-941A-8AFC31B2B2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="" xmlns:a16="http://schemas.microsoft.com/office/drawing/2014/main" id="{C4F82EDC-A90D-4EA9-88C1-3A396D3D1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ED41-2B81-4680-8FD5-8FA310DB1A23}" type="datetimeFigureOut">
              <a:rPr lang="tr-TR" smtClean="0"/>
              <a:t>27.03.2024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="" xmlns:a16="http://schemas.microsoft.com/office/drawing/2014/main" id="{A12B24FC-C438-4E81-9237-BB4B600BF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="" xmlns:a16="http://schemas.microsoft.com/office/drawing/2014/main" id="{79F05B3B-C51D-42F9-9E67-592DC0D5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D9304-8CA6-4DEA-A5B4-A070B59D1D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3818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1402326B-CE55-46A1-895D-41FFC1C10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="" xmlns:a16="http://schemas.microsoft.com/office/drawing/2014/main" id="{6B5F85F8-AE50-4050-AB63-7F757920E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="" xmlns:a16="http://schemas.microsoft.com/office/drawing/2014/main" id="{51BCFE7B-89EE-4979-AA8E-86A9AEF00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ED41-2B81-4680-8FD5-8FA310DB1A23}" type="datetimeFigureOut">
              <a:rPr lang="tr-TR" smtClean="0"/>
              <a:t>27.03.2024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="" xmlns:a16="http://schemas.microsoft.com/office/drawing/2014/main" id="{405620B8-45C1-43DC-B4B8-8F12943DE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="" xmlns:a16="http://schemas.microsoft.com/office/drawing/2014/main" id="{7669B1F6-4069-4962-8A89-1C7257355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D9304-8CA6-4DEA-A5B4-A070B59D1D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2604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B2A5FBE5-5A8C-4255-AF22-55D18E797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F8C35E91-A1EE-4AA3-A8B8-4465036875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="" xmlns:a16="http://schemas.microsoft.com/office/drawing/2014/main" id="{A5A9D610-D805-4507-A3B8-1DA454284A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="" xmlns:a16="http://schemas.microsoft.com/office/drawing/2014/main" id="{9E9E706C-4D6B-40B5-A3BB-A7009BB45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ED41-2B81-4680-8FD5-8FA310DB1A23}" type="datetimeFigureOut">
              <a:rPr lang="tr-TR" smtClean="0"/>
              <a:t>27.03.2024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="" xmlns:a16="http://schemas.microsoft.com/office/drawing/2014/main" id="{1A7E5325-944F-400F-B52E-7B60BB1F4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="" xmlns:a16="http://schemas.microsoft.com/office/drawing/2014/main" id="{2E292F6F-7FED-425D-97D0-8D6112D67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D9304-8CA6-4DEA-A5B4-A070B59D1D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2179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22101131-501C-4CBF-AFF2-675F78110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="" xmlns:a16="http://schemas.microsoft.com/office/drawing/2014/main" id="{3DD63A20-9063-4D56-B886-0C0AF457AC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="" xmlns:a16="http://schemas.microsoft.com/office/drawing/2014/main" id="{BD612EB9-4542-4321-B540-3EF83DC76D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="" xmlns:a16="http://schemas.microsoft.com/office/drawing/2014/main" id="{8E723E6D-F4A0-4FC1-A0B7-94B65993A6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="" xmlns:a16="http://schemas.microsoft.com/office/drawing/2014/main" id="{A2F18F3B-B8A6-4E3F-950D-9859C47E36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="" xmlns:a16="http://schemas.microsoft.com/office/drawing/2014/main" id="{90E73713-A18F-4D2C-912A-DE487E83A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ED41-2B81-4680-8FD5-8FA310DB1A23}" type="datetimeFigureOut">
              <a:rPr lang="tr-TR" smtClean="0"/>
              <a:t>27.03.2024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="" xmlns:a16="http://schemas.microsoft.com/office/drawing/2014/main" id="{C4B1E709-D685-439D-8F34-31E0139BF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="" xmlns:a16="http://schemas.microsoft.com/office/drawing/2014/main" id="{C4F34561-895B-42A0-80ED-C336567C5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D9304-8CA6-4DEA-A5B4-A070B59D1D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8209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FD960AD1-7BF7-4B2F-9A3A-CA29DAA5D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="" xmlns:a16="http://schemas.microsoft.com/office/drawing/2014/main" id="{BB1A168F-342C-41AE-AB18-078421075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ED41-2B81-4680-8FD5-8FA310DB1A23}" type="datetimeFigureOut">
              <a:rPr lang="tr-TR" smtClean="0"/>
              <a:t>27.03.2024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="" xmlns:a16="http://schemas.microsoft.com/office/drawing/2014/main" id="{6A7DEC87-A19D-44D9-BCE9-909F54585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="" xmlns:a16="http://schemas.microsoft.com/office/drawing/2014/main" id="{93BADE82-B46B-4971-A013-563CAB35E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D9304-8CA6-4DEA-A5B4-A070B59D1D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191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="" xmlns:a16="http://schemas.microsoft.com/office/drawing/2014/main" id="{ED83D4C0-A546-4C25-A741-F1821DE6D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ED41-2B81-4680-8FD5-8FA310DB1A23}" type="datetimeFigureOut">
              <a:rPr lang="tr-TR" smtClean="0"/>
              <a:t>27.03.2024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="" xmlns:a16="http://schemas.microsoft.com/office/drawing/2014/main" id="{BEE658B9-37E1-4F00-A8AD-95265DA27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="" xmlns:a16="http://schemas.microsoft.com/office/drawing/2014/main" id="{6C8192A4-E627-484D-8CD7-2B047F204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D9304-8CA6-4DEA-A5B4-A070B59D1D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8710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F7DAA264-C505-49B5-A987-FC0710926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E35E1C3F-ECF1-4A1F-A23E-126C5DF06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="" xmlns:a16="http://schemas.microsoft.com/office/drawing/2014/main" id="{E6AA8AFB-7744-48A6-9094-EC4A1F75CB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="" xmlns:a16="http://schemas.microsoft.com/office/drawing/2014/main" id="{60D0C027-728B-4249-B88C-7C8CC4DF2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ED41-2B81-4680-8FD5-8FA310DB1A23}" type="datetimeFigureOut">
              <a:rPr lang="tr-TR" smtClean="0"/>
              <a:t>27.03.2024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="" xmlns:a16="http://schemas.microsoft.com/office/drawing/2014/main" id="{1A72E6B3-2607-458F-8976-8BF877789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="" xmlns:a16="http://schemas.microsoft.com/office/drawing/2014/main" id="{64C85743-BEBB-4FE2-A211-0F3BC3975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D9304-8CA6-4DEA-A5B4-A070B59D1D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7409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14CCB996-F166-4AB3-900F-EE0BBA1D5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="" xmlns:a16="http://schemas.microsoft.com/office/drawing/2014/main" id="{AA32B483-BA78-47EE-897A-4CAD3E415F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="" xmlns:a16="http://schemas.microsoft.com/office/drawing/2014/main" id="{2C092D47-C65B-45B9-ABE0-CE3690C045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="" xmlns:a16="http://schemas.microsoft.com/office/drawing/2014/main" id="{953CFBC2-30CF-4719-9B3E-E5362DCBA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ED41-2B81-4680-8FD5-8FA310DB1A23}" type="datetimeFigureOut">
              <a:rPr lang="tr-TR" smtClean="0"/>
              <a:t>27.03.2024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="" xmlns:a16="http://schemas.microsoft.com/office/drawing/2014/main" id="{CE8CE239-DE48-4AA3-A874-A81590405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="" xmlns:a16="http://schemas.microsoft.com/office/drawing/2014/main" id="{2CB71894-3873-4F2F-883E-0648C96B0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D9304-8CA6-4DEA-A5B4-A070B59D1D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9326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="" xmlns:a16="http://schemas.microsoft.com/office/drawing/2014/main" id="{AD3EC765-7CF8-4C37-BC36-510CDA11D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="" xmlns:a16="http://schemas.microsoft.com/office/drawing/2014/main" id="{929A1CB6-A414-4589-A47F-680BE3D8A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="" xmlns:a16="http://schemas.microsoft.com/office/drawing/2014/main" id="{328BF379-FD3B-4A8F-A68E-FCCFE3152A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AED41-2B81-4680-8FD5-8FA310DB1A23}" type="datetimeFigureOut">
              <a:rPr lang="tr-TR" smtClean="0"/>
              <a:t>27.03.2024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="" xmlns:a16="http://schemas.microsoft.com/office/drawing/2014/main" id="{A3168DDD-1403-4CFE-BB05-C21AD9160C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="" xmlns:a16="http://schemas.microsoft.com/office/drawing/2014/main" id="{673B94CB-30DF-454A-8D90-65A66F1C08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D9304-8CA6-4DEA-A5B4-A070B59D1D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3590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customXml" Target="../ink/ink1.xml"/><Relationship Id="rId7" Type="http://schemas.openxmlformats.org/officeDocument/2006/relationships/customXml" Target="../ink/ink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3">
            <a:extLst>
              <a:ext uri="{FF2B5EF4-FFF2-40B4-BE49-F238E27FC236}">
                <a16:creationId xmlns="" xmlns:a16="http://schemas.microsoft.com/office/drawing/2014/main" id="{E64C4CD9-DF77-446B-B897-188D1D18C814}"/>
              </a:ext>
            </a:extLst>
          </p:cNvPr>
          <p:cNvSpPr txBox="1"/>
          <p:nvPr/>
        </p:nvSpPr>
        <p:spPr>
          <a:xfrm>
            <a:off x="2964580" y="741943"/>
            <a:ext cx="5474025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708660" algn="ctr">
              <a:lnSpc>
                <a:spcPct val="100000"/>
              </a:lnSpc>
            </a:pPr>
            <a:r>
              <a:rPr lang="tr-TR" sz="2000" spc="-10" dirty="0">
                <a:latin typeface="Calibri"/>
                <a:cs typeface="Calibri"/>
              </a:rPr>
              <a:t>KIRIKKALE ÜNİVERSİTESİ </a:t>
            </a:r>
          </a:p>
          <a:p>
            <a:pPr marL="12700" marR="6350" indent="708660" algn="ctr">
              <a:lnSpc>
                <a:spcPct val="100000"/>
              </a:lnSpc>
            </a:pPr>
            <a:r>
              <a:rPr lang="tr-TR" sz="2000" spc="-10" dirty="0">
                <a:latin typeface="Calibri"/>
                <a:cs typeface="Calibri"/>
              </a:rPr>
              <a:t>MÜHENDİSLİK VE </a:t>
            </a:r>
            <a:r>
              <a:rPr lang="tr-TR" sz="2000" spc="-10" dirty="0" smtClean="0">
                <a:latin typeface="Calibri"/>
                <a:cs typeface="Calibri"/>
              </a:rPr>
              <a:t>DOĞA BİLİMLERİ FAKÜLTESİ </a:t>
            </a:r>
            <a:endParaRPr lang="tr-TR" sz="2000" spc="-10" dirty="0">
              <a:latin typeface="Calibri"/>
              <a:cs typeface="Calibri"/>
            </a:endParaRPr>
          </a:p>
          <a:p>
            <a:pPr marL="12700" marR="6350" indent="708660" algn="ctr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Bİ</a:t>
            </a:r>
            <a:r>
              <a:rPr sz="2000" spc="-40" dirty="0">
                <a:latin typeface="Calibri"/>
                <a:cs typeface="Calibri"/>
              </a:rPr>
              <a:t>L</a:t>
            </a:r>
            <a:r>
              <a:rPr lang="tr-TR" sz="2000" spc="-40" dirty="0">
                <a:latin typeface="Calibri"/>
                <a:cs typeface="Calibri"/>
              </a:rPr>
              <a:t>GİSAYAR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MÜHEN</a:t>
            </a:r>
            <a:r>
              <a:rPr sz="2000" spc="-5" dirty="0">
                <a:latin typeface="Calibri"/>
                <a:cs typeface="Calibri"/>
              </a:rPr>
              <a:t>D</a:t>
            </a:r>
            <a:r>
              <a:rPr sz="2000" spc="-10" dirty="0">
                <a:latin typeface="Calibri"/>
                <a:cs typeface="Calibri"/>
              </a:rPr>
              <a:t>İSLİĞİ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lang="tr-TR" sz="2000" spc="-10" dirty="0">
                <a:latin typeface="Calibri"/>
                <a:cs typeface="Calibri"/>
              </a:rPr>
              <a:t>BÖLÜMÜ</a:t>
            </a:r>
          </a:p>
        </p:txBody>
      </p:sp>
      <p:sp>
        <p:nvSpPr>
          <p:cNvPr id="16" name="object 4">
            <a:extLst>
              <a:ext uri="{FF2B5EF4-FFF2-40B4-BE49-F238E27FC236}">
                <a16:creationId xmlns="" xmlns:a16="http://schemas.microsoft.com/office/drawing/2014/main" id="{7AD8BCF4-913B-4322-AFCE-2CF24F980843}"/>
              </a:ext>
            </a:extLst>
          </p:cNvPr>
          <p:cNvSpPr/>
          <p:nvPr/>
        </p:nvSpPr>
        <p:spPr>
          <a:xfrm>
            <a:off x="0" y="2431126"/>
            <a:ext cx="12192000" cy="2615184"/>
          </a:xfrm>
          <a:custGeom>
            <a:avLst/>
            <a:gdLst/>
            <a:ahLst/>
            <a:cxnLst/>
            <a:rect l="l" t="t" r="r" b="b"/>
            <a:pathLst>
              <a:path w="12192000" h="2615183">
                <a:moveTo>
                  <a:pt x="0" y="2615184"/>
                </a:moveTo>
                <a:lnTo>
                  <a:pt x="12192000" y="2615184"/>
                </a:lnTo>
                <a:lnTo>
                  <a:pt x="12192000" y="0"/>
                </a:lnTo>
                <a:lnTo>
                  <a:pt x="0" y="0"/>
                </a:lnTo>
                <a:lnTo>
                  <a:pt x="0" y="2615184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7" name="object 5">
            <a:extLst>
              <a:ext uri="{FF2B5EF4-FFF2-40B4-BE49-F238E27FC236}">
                <a16:creationId xmlns="" xmlns:a16="http://schemas.microsoft.com/office/drawing/2014/main" id="{275B7734-6D0F-495A-A51D-31F5E4A53F2E}"/>
              </a:ext>
            </a:extLst>
          </p:cNvPr>
          <p:cNvSpPr txBox="1"/>
          <p:nvPr/>
        </p:nvSpPr>
        <p:spPr>
          <a:xfrm>
            <a:off x="0" y="3158822"/>
            <a:ext cx="12192000" cy="12618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tr-TR" sz="2800" b="1" dirty="0"/>
              <a:t>ELEKTRONİK DEVRELERİ </a:t>
            </a:r>
            <a:r>
              <a:rPr lang="tr-TR" sz="2800" b="1" dirty="0" smtClean="0"/>
              <a:t>LABORATUVARI</a:t>
            </a:r>
            <a:endParaRPr lang="tr-TR" sz="2800" b="1" dirty="0"/>
          </a:p>
          <a:p>
            <a:pPr algn="ctr"/>
            <a:endParaRPr lang="tr-TR" sz="2800" b="1" dirty="0"/>
          </a:p>
          <a:p>
            <a:pPr indent="450215" algn="ctr"/>
            <a:r>
              <a:rPr lang="tr-TR" sz="2600" b="1" dirty="0">
                <a:ea typeface="Times New Roman" panose="02020603050405020304" pitchFamily="18" charset="0"/>
              </a:rPr>
              <a:t>Dr. </a:t>
            </a:r>
            <a:r>
              <a:rPr lang="tr-TR" sz="2600" b="1" dirty="0" err="1">
                <a:ea typeface="Times New Roman" panose="02020603050405020304" pitchFamily="18" charset="0"/>
              </a:rPr>
              <a:t>Öğr</a:t>
            </a:r>
            <a:r>
              <a:rPr lang="tr-TR" sz="2600" b="1" dirty="0">
                <a:ea typeface="Times New Roman" panose="02020603050405020304" pitchFamily="18" charset="0"/>
              </a:rPr>
              <a:t>. Üyesi </a:t>
            </a:r>
            <a:r>
              <a:rPr lang="tr-TR" sz="2600" b="1" dirty="0">
                <a:effectLst/>
                <a:ea typeface="Times New Roman" panose="02020603050405020304" pitchFamily="18" charset="0"/>
              </a:rPr>
              <a:t>İrfan </a:t>
            </a:r>
            <a:r>
              <a:rPr lang="tr-TR" sz="2600" b="1" dirty="0" smtClean="0">
                <a:effectLst/>
                <a:ea typeface="Times New Roman" panose="02020603050405020304" pitchFamily="18" charset="0"/>
              </a:rPr>
              <a:t>ATABAŞ – Arş. Gör. Kadriye Nur ERMAN</a:t>
            </a:r>
            <a:r>
              <a:rPr lang="tr-TR" sz="2000" dirty="0">
                <a:solidFill>
                  <a:schemeClr val="tx1"/>
                </a:solidFill>
                <a:cs typeface="Times New Roman" panose="02020603050405020304" pitchFamily="18" charset="0"/>
              </a:rPr>
              <a:t>	</a:t>
            </a:r>
            <a:endParaRPr lang="tr-TR" sz="2000" spc="-10" dirty="0">
              <a:cs typeface="Calibri"/>
            </a:endParaRPr>
          </a:p>
        </p:txBody>
      </p:sp>
      <p:sp>
        <p:nvSpPr>
          <p:cNvPr id="20" name="Text Box 7">
            <a:extLst>
              <a:ext uri="{FF2B5EF4-FFF2-40B4-BE49-F238E27FC236}">
                <a16:creationId xmlns="" xmlns:a16="http://schemas.microsoft.com/office/drawing/2014/main" id="{D819758E-51FC-421F-85B0-D3460E353B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7870" y="5935272"/>
            <a:ext cx="78867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tr-TR" altLang="tr-TR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Mart, </a:t>
            </a:r>
            <a:r>
              <a:rPr lang="tr-TR" altLang="tr-TR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  <a:endParaRPr lang="tr-TR" altLang="tr-TR" sz="16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7">
            <a:extLst>
              <a:ext uri="{FF2B5EF4-FFF2-40B4-BE49-F238E27FC236}">
                <a16:creationId xmlns="" xmlns:a16="http://schemas.microsoft.com/office/drawing/2014/main" id="{CAA1B26A-BFD1-40D3-90CD-C13D14F1C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0191" y="6273826"/>
            <a:ext cx="78867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tr-TR" altLang="tr-TR" sz="1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Kırıkkale Üniversitesi, Mühendislik ve </a:t>
            </a:r>
            <a:r>
              <a:rPr lang="tr-TR" altLang="tr-TR" sz="16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Doğa Bilimleri Fakültesi</a:t>
            </a:r>
            <a:r>
              <a:rPr lang="tr-TR" altLang="tr-TR" sz="1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Kırıkkale/Türkiye </a:t>
            </a:r>
          </a:p>
        </p:txBody>
      </p:sp>
      <p:pic>
        <p:nvPicPr>
          <p:cNvPr id="23" name="Resim 22">
            <a:extLst>
              <a:ext uri="{FF2B5EF4-FFF2-40B4-BE49-F238E27FC236}">
                <a16:creationId xmlns="" xmlns:a16="http://schemas.microsoft.com/office/drawing/2014/main" id="{FDE0DDD2-AA79-4D99-B7AB-611890050D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951" y="220132"/>
            <a:ext cx="1902540" cy="1966955"/>
          </a:xfrm>
          <a:prstGeom prst="rect">
            <a:avLst/>
          </a:prstGeom>
        </p:spPr>
      </p:pic>
      <p:pic>
        <p:nvPicPr>
          <p:cNvPr id="24" name="Resim 23">
            <a:extLst>
              <a:ext uri="{FF2B5EF4-FFF2-40B4-BE49-F238E27FC236}">
                <a16:creationId xmlns="" xmlns:a16="http://schemas.microsoft.com/office/drawing/2014/main" id="{DBEB4AE8-9886-4904-B708-C330BA6496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53" y="220131"/>
            <a:ext cx="1902540" cy="196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81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="" xmlns:a16="http://schemas.microsoft.com/office/drawing/2014/main" id="{4554CE23-7841-4360-933A-078BA2D03FCA}"/>
              </a:ext>
            </a:extLst>
          </p:cNvPr>
          <p:cNvSpPr txBox="1"/>
          <p:nvPr/>
        </p:nvSpPr>
        <p:spPr>
          <a:xfrm>
            <a:off x="1312609" y="2403993"/>
            <a:ext cx="9807678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100" dirty="0">
                <a:solidFill>
                  <a:srgbClr val="000000"/>
                </a:solidFill>
                <a:latin typeface="Calibri" panose="020F0502020204030204" pitchFamily="34" charset="0"/>
              </a:rPr>
              <a:t>Son olarak entegrenin diğer bağlantıları yapılmıştır.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100" dirty="0">
                <a:solidFill>
                  <a:srgbClr val="000000"/>
                </a:solidFill>
                <a:latin typeface="Calibri" panose="020F0502020204030204" pitchFamily="34" charset="0"/>
              </a:rPr>
              <a:t>Çizimi verilen devrede </a:t>
            </a:r>
            <a:r>
              <a:rPr lang="tr-TR" sz="2100" dirty="0" err="1">
                <a:solidFill>
                  <a:srgbClr val="000000"/>
                </a:solidFill>
                <a:latin typeface="Calibri" panose="020F0502020204030204" pitchFamily="34" charset="0"/>
              </a:rPr>
              <a:t>opampın</a:t>
            </a:r>
            <a:r>
              <a:rPr lang="tr-TR" sz="2100" dirty="0">
                <a:solidFill>
                  <a:srgbClr val="000000"/>
                </a:solidFill>
                <a:latin typeface="Calibri" panose="020F0502020204030204" pitchFamily="34" charset="0"/>
              </a:rPr>
              <a:t> eksi ve çıkış ucu birbirine bağlı olduğu için, </a:t>
            </a:r>
            <a:r>
              <a:rPr lang="tr-TR" sz="2100" dirty="0" err="1">
                <a:solidFill>
                  <a:srgbClr val="000000"/>
                </a:solidFill>
                <a:latin typeface="Calibri" panose="020F0502020204030204" pitchFamily="34" charset="0"/>
              </a:rPr>
              <a:t>breadboard</a:t>
            </a:r>
            <a:r>
              <a:rPr lang="tr-TR" sz="2100" dirty="0">
                <a:solidFill>
                  <a:srgbClr val="000000"/>
                </a:solidFill>
                <a:latin typeface="Calibri" panose="020F0502020204030204" pitchFamily="34" charset="0"/>
              </a:rPr>
              <a:t> üzerinde entegrenin 1. ve 2. bacağı beyaz kablo ile birbirine bağlanmıştır.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100" dirty="0">
                <a:solidFill>
                  <a:srgbClr val="000000"/>
                </a:solidFill>
                <a:latin typeface="Calibri" panose="020F0502020204030204" pitchFamily="34" charset="0"/>
              </a:rPr>
              <a:t>Aynı zamanda çizimi verilen devrede </a:t>
            </a:r>
            <a:r>
              <a:rPr lang="tr-TR" sz="2100" dirty="0" err="1">
                <a:solidFill>
                  <a:srgbClr val="000000"/>
                </a:solidFill>
                <a:latin typeface="Calibri" panose="020F0502020204030204" pitchFamily="34" charset="0"/>
              </a:rPr>
              <a:t>opampın</a:t>
            </a:r>
            <a:r>
              <a:rPr lang="tr-TR" sz="2100" dirty="0">
                <a:solidFill>
                  <a:srgbClr val="000000"/>
                </a:solidFill>
                <a:latin typeface="Calibri" panose="020F0502020204030204" pitchFamily="34" charset="0"/>
              </a:rPr>
              <a:t> çıkış ucu ‘</a:t>
            </a:r>
            <a:r>
              <a:rPr lang="tr-TR" sz="2100" dirty="0" err="1">
                <a:solidFill>
                  <a:srgbClr val="000000"/>
                </a:solidFill>
                <a:latin typeface="Calibri" panose="020F0502020204030204" pitchFamily="34" charset="0"/>
              </a:rPr>
              <a:t>Arduino</a:t>
            </a:r>
            <a:r>
              <a:rPr lang="tr-TR" sz="21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tr-TR" sz="2100" dirty="0" err="1">
                <a:solidFill>
                  <a:srgbClr val="000000"/>
                </a:solidFill>
                <a:latin typeface="Calibri" panose="020F0502020204030204" pitchFamily="34" charset="0"/>
              </a:rPr>
              <a:t>Nano</a:t>
            </a:r>
            <a:r>
              <a:rPr lang="tr-TR" sz="2100" dirty="0">
                <a:solidFill>
                  <a:srgbClr val="000000"/>
                </a:solidFill>
                <a:latin typeface="Calibri" panose="020F0502020204030204" pitchFamily="34" charset="0"/>
              </a:rPr>
              <a:t>’ kartının A0 </a:t>
            </a:r>
            <a:r>
              <a:rPr lang="tr-TR" sz="2100" dirty="0" err="1">
                <a:solidFill>
                  <a:srgbClr val="000000"/>
                </a:solidFill>
                <a:latin typeface="Calibri" panose="020F0502020204030204" pitchFamily="34" charset="0"/>
              </a:rPr>
              <a:t>pinine</a:t>
            </a:r>
            <a:r>
              <a:rPr lang="tr-TR" sz="2100" dirty="0">
                <a:solidFill>
                  <a:srgbClr val="000000"/>
                </a:solidFill>
                <a:latin typeface="Calibri" panose="020F0502020204030204" pitchFamily="34" charset="0"/>
              </a:rPr>
              <a:t> bağlı olduğu için, </a:t>
            </a:r>
            <a:r>
              <a:rPr lang="tr-TR" sz="2100" dirty="0" err="1">
                <a:solidFill>
                  <a:srgbClr val="000000"/>
                </a:solidFill>
                <a:latin typeface="Calibri" panose="020F0502020204030204" pitchFamily="34" charset="0"/>
              </a:rPr>
              <a:t>breadboard</a:t>
            </a:r>
            <a:r>
              <a:rPr lang="tr-TR" sz="2100" dirty="0">
                <a:solidFill>
                  <a:srgbClr val="000000"/>
                </a:solidFill>
                <a:latin typeface="Calibri" panose="020F0502020204030204" pitchFamily="34" charset="0"/>
              </a:rPr>
              <a:t> üzerinde mor kablo ile entegrenin 1. bacağı ‘</a:t>
            </a:r>
            <a:r>
              <a:rPr lang="tr-TR" sz="2100" dirty="0" err="1">
                <a:solidFill>
                  <a:srgbClr val="000000"/>
                </a:solidFill>
                <a:latin typeface="Calibri" panose="020F0502020204030204" pitchFamily="34" charset="0"/>
              </a:rPr>
              <a:t>Arduino</a:t>
            </a:r>
            <a:r>
              <a:rPr lang="tr-TR" sz="21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tr-TR" sz="2100" dirty="0" err="1">
                <a:solidFill>
                  <a:srgbClr val="000000"/>
                </a:solidFill>
                <a:latin typeface="Calibri" panose="020F0502020204030204" pitchFamily="34" charset="0"/>
              </a:rPr>
              <a:t>Nano</a:t>
            </a:r>
            <a:r>
              <a:rPr lang="tr-TR" sz="2100" dirty="0">
                <a:solidFill>
                  <a:srgbClr val="000000"/>
                </a:solidFill>
                <a:latin typeface="Calibri" panose="020F0502020204030204" pitchFamily="34" charset="0"/>
              </a:rPr>
              <a:t>’ kartının A0 </a:t>
            </a:r>
            <a:r>
              <a:rPr lang="tr-TR" sz="2100" dirty="0" err="1">
                <a:solidFill>
                  <a:srgbClr val="000000"/>
                </a:solidFill>
                <a:latin typeface="Calibri" panose="020F0502020204030204" pitchFamily="34" charset="0"/>
              </a:rPr>
              <a:t>pinine</a:t>
            </a:r>
            <a:r>
              <a:rPr lang="tr-TR" sz="2100" dirty="0">
                <a:solidFill>
                  <a:srgbClr val="000000"/>
                </a:solidFill>
                <a:latin typeface="Calibri" panose="020F0502020204030204" pitchFamily="34" charset="0"/>
              </a:rPr>
              <a:t> bağlanmıştır.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100" dirty="0">
                <a:solidFill>
                  <a:srgbClr val="000000"/>
                </a:solidFill>
                <a:latin typeface="Calibri" panose="020F0502020204030204" pitchFamily="34" charset="0"/>
              </a:rPr>
              <a:t>Çizimi verilen devrede direncin bir bacağı, </a:t>
            </a:r>
            <a:r>
              <a:rPr lang="tr-TR" sz="2100" dirty="0" err="1">
                <a:solidFill>
                  <a:srgbClr val="000000"/>
                </a:solidFill>
                <a:latin typeface="Calibri" panose="020F0502020204030204" pitchFamily="34" charset="0"/>
              </a:rPr>
              <a:t>kapasitörün</a:t>
            </a:r>
            <a:r>
              <a:rPr lang="tr-TR" sz="2100" dirty="0">
                <a:solidFill>
                  <a:srgbClr val="000000"/>
                </a:solidFill>
                <a:latin typeface="Calibri" panose="020F0502020204030204" pitchFamily="34" charset="0"/>
              </a:rPr>
              <a:t> + bacağı ve </a:t>
            </a:r>
            <a:r>
              <a:rPr lang="tr-TR" sz="2100" dirty="0" err="1">
                <a:solidFill>
                  <a:srgbClr val="000000"/>
                </a:solidFill>
                <a:latin typeface="Calibri" panose="020F0502020204030204" pitchFamily="34" charset="0"/>
              </a:rPr>
              <a:t>opampın</a:t>
            </a:r>
            <a:r>
              <a:rPr lang="tr-TR" sz="2100" dirty="0">
                <a:solidFill>
                  <a:srgbClr val="000000"/>
                </a:solidFill>
                <a:latin typeface="Calibri" panose="020F0502020204030204" pitchFamily="34" charset="0"/>
              </a:rPr>
              <a:t> + bacağı birbirine bağlı olduğu için, </a:t>
            </a:r>
            <a:r>
              <a:rPr lang="tr-TR" sz="2100" dirty="0" err="1">
                <a:solidFill>
                  <a:srgbClr val="000000"/>
                </a:solidFill>
                <a:latin typeface="Calibri" panose="020F0502020204030204" pitchFamily="34" charset="0"/>
              </a:rPr>
              <a:t>breadboard</a:t>
            </a:r>
            <a:r>
              <a:rPr lang="tr-TR" sz="2100" dirty="0">
                <a:solidFill>
                  <a:srgbClr val="000000"/>
                </a:solidFill>
                <a:latin typeface="Calibri" panose="020F0502020204030204" pitchFamily="34" charset="0"/>
              </a:rPr>
              <a:t> üzerinde turuncu kablo ile bu bağlantı yapılmıştır.</a:t>
            </a:r>
          </a:p>
        </p:txBody>
      </p:sp>
      <p:sp>
        <p:nvSpPr>
          <p:cNvPr id="4" name="object 2">
            <a:extLst>
              <a:ext uri="{FF2B5EF4-FFF2-40B4-BE49-F238E27FC236}">
                <a16:creationId xmlns="" xmlns:a16="http://schemas.microsoft.com/office/drawing/2014/main" id="{B7583C04-931D-4246-BC43-4BDF6E87BD3B}"/>
              </a:ext>
            </a:extLst>
          </p:cNvPr>
          <p:cNvSpPr/>
          <p:nvPr/>
        </p:nvSpPr>
        <p:spPr>
          <a:xfrm>
            <a:off x="0" y="565637"/>
            <a:ext cx="12192000" cy="954000"/>
          </a:xfrm>
          <a:custGeom>
            <a:avLst/>
            <a:gdLst/>
            <a:ahLst/>
            <a:cxnLst/>
            <a:rect l="l" t="t" r="r" b="b"/>
            <a:pathLst>
              <a:path w="10515600" h="803148">
                <a:moveTo>
                  <a:pt x="0" y="803148"/>
                </a:moveTo>
                <a:lnTo>
                  <a:pt x="10515600" y="803148"/>
                </a:lnTo>
                <a:lnTo>
                  <a:pt x="10515600" y="0"/>
                </a:lnTo>
                <a:lnTo>
                  <a:pt x="0" y="0"/>
                </a:lnTo>
                <a:lnTo>
                  <a:pt x="0" y="803148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5" name="Metin kutusu 4">
            <a:extLst>
              <a:ext uri="{FF2B5EF4-FFF2-40B4-BE49-F238E27FC236}">
                <a16:creationId xmlns="" xmlns:a16="http://schemas.microsoft.com/office/drawing/2014/main" id="{1DD15822-A5F8-4A42-93DE-CCE6EDF4F4B7}"/>
              </a:ext>
            </a:extLst>
          </p:cNvPr>
          <p:cNvSpPr txBox="1"/>
          <p:nvPr/>
        </p:nvSpPr>
        <p:spPr>
          <a:xfrm>
            <a:off x="0" y="76936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cs typeface="Times New Roman" panose="02020603050405020304" pitchFamily="18" charset="0"/>
              </a:rPr>
              <a:t>DEVRENİN BREADBOARD ÜZERİNDE KURULUMU</a:t>
            </a:r>
            <a:endParaRPr lang="tr-TR" sz="28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302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metin içeren bir resim&#10;&#10;Açıklama otomatik olarak oluşturuldu">
            <a:extLst>
              <a:ext uri="{FF2B5EF4-FFF2-40B4-BE49-F238E27FC236}">
                <a16:creationId xmlns="" xmlns:a16="http://schemas.microsoft.com/office/drawing/2014/main" id="{70A52C7C-4132-4DBF-9B25-A082C93FC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09" y="2964345"/>
            <a:ext cx="3948607" cy="3551262"/>
          </a:xfrm>
          <a:prstGeom prst="rect">
            <a:avLst/>
          </a:prstGeom>
        </p:spPr>
      </p:pic>
      <p:pic>
        <p:nvPicPr>
          <p:cNvPr id="6" name="Resim 5" descr="metin içeren bir resim&#10;&#10;Açıklama otomatik olarak oluşturuldu">
            <a:extLst>
              <a:ext uri="{FF2B5EF4-FFF2-40B4-BE49-F238E27FC236}">
                <a16:creationId xmlns="" xmlns:a16="http://schemas.microsoft.com/office/drawing/2014/main" id="{46B36248-6FA4-4CEC-AEBD-48456B9EEC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161" y="3091032"/>
            <a:ext cx="7020905" cy="3372321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="" xmlns:a16="http://schemas.microsoft.com/office/drawing/2014/main" id="{ABCB3066-2002-474C-8D3E-9F152F906B5A}"/>
              </a:ext>
            </a:extLst>
          </p:cNvPr>
          <p:cNvSpPr txBox="1"/>
          <p:nvPr/>
        </p:nvSpPr>
        <p:spPr>
          <a:xfrm>
            <a:off x="929147" y="1393597"/>
            <a:ext cx="108498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rgbClr val="000000"/>
                </a:solidFill>
                <a:latin typeface="Calibri" panose="020F0502020204030204" pitchFamily="34" charset="0"/>
              </a:rPr>
              <a:t>Kurulumu verilen devrede çıkış voltajını bulmak için yazılacak kod ve kod çıktısı aşağıda verilmiştir.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rgbClr val="000000"/>
                </a:solidFill>
                <a:latin typeface="Calibri" panose="020F0502020204030204" pitchFamily="34" charset="0"/>
              </a:rPr>
              <a:t>Kullanılan </a:t>
            </a:r>
            <a:r>
              <a:rPr lang="tr-TR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kapasitör</a:t>
            </a:r>
            <a:r>
              <a:rPr lang="tr-TR" sz="2000" dirty="0">
                <a:solidFill>
                  <a:srgbClr val="000000"/>
                </a:solidFill>
                <a:latin typeface="Calibri" panose="020F0502020204030204" pitchFamily="34" charset="0"/>
              </a:rPr>
              <a:t> ve direnç değerine göre alınan sonuç değerleri farklılık gösterebilir</a:t>
            </a:r>
            <a:r>
              <a:rPr lang="tr-TR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analogWrite</a:t>
            </a:r>
            <a:r>
              <a:rPr lang="tr-TR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() =&gt; 0-255 arasında değer alır.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analogRead</a:t>
            </a:r>
            <a:r>
              <a:rPr lang="tr-TR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() =&gt; 0-1024 arasında çıktı verir.</a:t>
            </a:r>
            <a:endParaRPr lang="tr-TR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="" xmlns:a16="http://schemas.microsoft.com/office/drawing/2014/main" id="{3C268867-7A28-4A2F-8A2D-64F9C380D996}"/>
              </a:ext>
            </a:extLst>
          </p:cNvPr>
          <p:cNvSpPr/>
          <p:nvPr/>
        </p:nvSpPr>
        <p:spPr>
          <a:xfrm>
            <a:off x="0" y="209706"/>
            <a:ext cx="12192000" cy="954000"/>
          </a:xfrm>
          <a:custGeom>
            <a:avLst/>
            <a:gdLst/>
            <a:ahLst/>
            <a:cxnLst/>
            <a:rect l="l" t="t" r="r" b="b"/>
            <a:pathLst>
              <a:path w="10515600" h="803148">
                <a:moveTo>
                  <a:pt x="0" y="803148"/>
                </a:moveTo>
                <a:lnTo>
                  <a:pt x="10515600" y="803148"/>
                </a:lnTo>
                <a:lnTo>
                  <a:pt x="10515600" y="0"/>
                </a:lnTo>
                <a:lnTo>
                  <a:pt x="0" y="0"/>
                </a:lnTo>
                <a:lnTo>
                  <a:pt x="0" y="803148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8" name="Metin kutusu 7">
            <a:extLst>
              <a:ext uri="{FF2B5EF4-FFF2-40B4-BE49-F238E27FC236}">
                <a16:creationId xmlns="" xmlns:a16="http://schemas.microsoft.com/office/drawing/2014/main" id="{2DFFD7C6-7A59-442D-9E48-582C9B24347B}"/>
              </a:ext>
            </a:extLst>
          </p:cNvPr>
          <p:cNvSpPr txBox="1"/>
          <p:nvPr/>
        </p:nvSpPr>
        <p:spPr>
          <a:xfrm>
            <a:off x="0" y="41343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cs typeface="Times New Roman" panose="02020603050405020304" pitchFamily="18" charset="0"/>
              </a:rPr>
              <a:t>DEVRENİN ÇIKIŞ VOLTAJININ BULUNMASI</a:t>
            </a:r>
            <a:endParaRPr lang="tr-TR" sz="28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542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 içeren bir resim&#10;&#10;Açıklama otomatik olarak oluşturuldu">
            <a:extLst>
              <a:ext uri="{FF2B5EF4-FFF2-40B4-BE49-F238E27FC236}">
                <a16:creationId xmlns="" xmlns:a16="http://schemas.microsoft.com/office/drawing/2014/main" id="{33383130-E610-4C37-AE0A-EDF24C3F7B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16" y="1428397"/>
            <a:ext cx="4218039" cy="5386112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="" xmlns:a16="http://schemas.microsoft.com/office/drawing/2014/main" id="{C0C516B6-0805-404D-98BB-6D11BF0936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268" y="1451372"/>
            <a:ext cx="5953956" cy="3381847"/>
          </a:xfrm>
          <a:prstGeom prst="rect">
            <a:avLst/>
          </a:prstGeom>
        </p:spPr>
      </p:pic>
      <p:sp>
        <p:nvSpPr>
          <p:cNvPr id="4" name="object 2">
            <a:extLst>
              <a:ext uri="{FF2B5EF4-FFF2-40B4-BE49-F238E27FC236}">
                <a16:creationId xmlns="" xmlns:a16="http://schemas.microsoft.com/office/drawing/2014/main" id="{DB1EAF31-D2CB-41CD-83A0-F40B06541187}"/>
              </a:ext>
            </a:extLst>
          </p:cNvPr>
          <p:cNvSpPr/>
          <p:nvPr/>
        </p:nvSpPr>
        <p:spPr>
          <a:xfrm>
            <a:off x="0" y="270669"/>
            <a:ext cx="12192000" cy="954000"/>
          </a:xfrm>
          <a:custGeom>
            <a:avLst/>
            <a:gdLst/>
            <a:ahLst/>
            <a:cxnLst/>
            <a:rect l="l" t="t" r="r" b="b"/>
            <a:pathLst>
              <a:path w="10515600" h="803148">
                <a:moveTo>
                  <a:pt x="0" y="803148"/>
                </a:moveTo>
                <a:lnTo>
                  <a:pt x="10515600" y="803148"/>
                </a:lnTo>
                <a:lnTo>
                  <a:pt x="10515600" y="0"/>
                </a:lnTo>
                <a:lnTo>
                  <a:pt x="0" y="0"/>
                </a:lnTo>
                <a:lnTo>
                  <a:pt x="0" y="803148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5" name="Metin kutusu 4">
            <a:extLst>
              <a:ext uri="{FF2B5EF4-FFF2-40B4-BE49-F238E27FC236}">
                <a16:creationId xmlns="" xmlns:a16="http://schemas.microsoft.com/office/drawing/2014/main" id="{4EAB0D46-79C3-450C-88E1-63BE9419B71E}"/>
              </a:ext>
            </a:extLst>
          </p:cNvPr>
          <p:cNvSpPr txBox="1"/>
          <p:nvPr/>
        </p:nvSpPr>
        <p:spPr>
          <a:xfrm>
            <a:off x="0" y="47439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cs typeface="Times New Roman" panose="02020603050405020304" pitchFamily="18" charset="0"/>
              </a:rPr>
              <a:t>DEVRENİN ÇIKIŞ SİNYALİNİN ELDE EDİLMESİ</a:t>
            </a:r>
            <a:endParaRPr lang="tr-TR" sz="2800" dirty="0">
              <a:cs typeface="Times New Roman" panose="02020603050405020304" pitchFamily="18" charset="0"/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="" xmlns:a16="http://schemas.microsoft.com/office/drawing/2014/main" id="{8A95CDC9-0549-4916-ADD5-5BF98433971B}"/>
              </a:ext>
            </a:extLst>
          </p:cNvPr>
          <p:cNvSpPr txBox="1"/>
          <p:nvPr/>
        </p:nvSpPr>
        <p:spPr>
          <a:xfrm>
            <a:off x="5461269" y="5110003"/>
            <a:ext cx="59539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dirty="0"/>
              <a:t>Çıkış sinyalinde 4 </a:t>
            </a:r>
            <a:r>
              <a:rPr lang="tr-TR" dirty="0" err="1"/>
              <a:t>volt’u</a:t>
            </a:r>
            <a:r>
              <a:rPr lang="tr-TR" dirty="0"/>
              <a:t> göremememizin sebebi, entegrenin çıkış geriliminin besleme geriliminden yaklaşık olarak 1 volt daha düşük olmasıdır. Bundan dolayı sinyali belirli bir müddet düz çizgi olarak alırız. Harici güç kaynağı kullanılıp 10 volt ile devre beslenirse istenilen sonuç alınabilir.</a:t>
            </a:r>
          </a:p>
        </p:txBody>
      </p:sp>
    </p:spTree>
    <p:extLst>
      <p:ext uri="{BB962C8B-B14F-4D97-AF65-F5344CB8AC3E}">
        <p14:creationId xmlns:p14="http://schemas.microsoft.com/office/powerpoint/2010/main" val="2573955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="" xmlns:a16="http://schemas.microsoft.com/office/drawing/2014/main" id="{F96DDB5F-A1DB-4581-9202-2135B0B4FB2B}"/>
              </a:ext>
            </a:extLst>
          </p:cNvPr>
          <p:cNvSpPr/>
          <p:nvPr/>
        </p:nvSpPr>
        <p:spPr>
          <a:xfrm>
            <a:off x="0" y="521392"/>
            <a:ext cx="12192000" cy="954000"/>
          </a:xfrm>
          <a:custGeom>
            <a:avLst/>
            <a:gdLst/>
            <a:ahLst/>
            <a:cxnLst/>
            <a:rect l="l" t="t" r="r" b="b"/>
            <a:pathLst>
              <a:path w="10515600" h="803148">
                <a:moveTo>
                  <a:pt x="0" y="803148"/>
                </a:moveTo>
                <a:lnTo>
                  <a:pt x="10515600" y="803148"/>
                </a:lnTo>
                <a:lnTo>
                  <a:pt x="10515600" y="0"/>
                </a:lnTo>
                <a:lnTo>
                  <a:pt x="0" y="0"/>
                </a:lnTo>
                <a:lnTo>
                  <a:pt x="0" y="803148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5" name="Metin kutusu 4">
            <a:extLst>
              <a:ext uri="{FF2B5EF4-FFF2-40B4-BE49-F238E27FC236}">
                <a16:creationId xmlns="" xmlns:a16="http://schemas.microsoft.com/office/drawing/2014/main" id="{2DFD9A25-678A-40DD-AFF8-F92AE2866102}"/>
              </a:ext>
            </a:extLst>
          </p:cNvPr>
          <p:cNvSpPr txBox="1"/>
          <p:nvPr/>
        </p:nvSpPr>
        <p:spPr>
          <a:xfrm>
            <a:off x="0" y="72512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cs typeface="Times New Roman" panose="02020603050405020304" pitchFamily="18" charset="0"/>
              </a:rPr>
              <a:t>DİYOT DENEYİ</a:t>
            </a:r>
            <a:endParaRPr lang="tr-TR" sz="2800" dirty="0">
              <a:cs typeface="Times New Roman" panose="02020603050405020304" pitchFamily="18" charset="0"/>
            </a:endParaRPr>
          </a:p>
        </p:txBody>
      </p:sp>
      <p:pic>
        <p:nvPicPr>
          <p:cNvPr id="10" name="Resim 9">
            <a:extLst>
              <a:ext uri="{FF2B5EF4-FFF2-40B4-BE49-F238E27FC236}">
                <a16:creationId xmlns="" xmlns:a16="http://schemas.microsoft.com/office/drawing/2014/main" id="{23AC31BE-730F-4A2B-8B0D-8A3D7CB7D8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02" y="2433485"/>
            <a:ext cx="10691165" cy="3903124"/>
          </a:xfrm>
          <a:prstGeom prst="rect">
            <a:avLst/>
          </a:prstGeom>
        </p:spPr>
      </p:pic>
      <p:sp>
        <p:nvSpPr>
          <p:cNvPr id="11" name="Metin kutusu 10">
            <a:extLst>
              <a:ext uri="{FF2B5EF4-FFF2-40B4-BE49-F238E27FC236}">
                <a16:creationId xmlns="" xmlns:a16="http://schemas.microsoft.com/office/drawing/2014/main" id="{98A4B5B0-A75E-4711-89E1-CDA09DF3C2F0}"/>
              </a:ext>
            </a:extLst>
          </p:cNvPr>
          <p:cNvSpPr txBox="1"/>
          <p:nvPr/>
        </p:nvSpPr>
        <p:spPr>
          <a:xfrm>
            <a:off x="8103606" y="1832629"/>
            <a:ext cx="393928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/>
              <a:t>Çizimi verilen bu devrede ek olarak,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/>
              <a:t>1 adet 220</a:t>
            </a:r>
            <a:r>
              <a:rPr lang="el-GR" sz="2000" dirty="0"/>
              <a:t>Ω</a:t>
            </a:r>
            <a:r>
              <a:rPr lang="tr-TR" sz="2000" dirty="0"/>
              <a:t> değerinde direnç,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/>
              <a:t>1 adet diyot,  </a:t>
            </a:r>
          </a:p>
          <a:p>
            <a:r>
              <a:rPr lang="tr-TR" sz="2000" dirty="0"/>
              <a:t>kullanılmıştır.</a:t>
            </a:r>
          </a:p>
        </p:txBody>
      </p:sp>
    </p:spTree>
    <p:extLst>
      <p:ext uri="{BB962C8B-B14F-4D97-AF65-F5344CB8AC3E}">
        <p14:creationId xmlns:p14="http://schemas.microsoft.com/office/powerpoint/2010/main" val="2078544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="" xmlns:a16="http://schemas.microsoft.com/office/drawing/2014/main" id="{F96DDB5F-A1DB-4581-9202-2135B0B4FB2B}"/>
              </a:ext>
            </a:extLst>
          </p:cNvPr>
          <p:cNvSpPr/>
          <p:nvPr/>
        </p:nvSpPr>
        <p:spPr>
          <a:xfrm>
            <a:off x="0" y="285419"/>
            <a:ext cx="12192000" cy="954000"/>
          </a:xfrm>
          <a:custGeom>
            <a:avLst/>
            <a:gdLst/>
            <a:ahLst/>
            <a:cxnLst/>
            <a:rect l="l" t="t" r="r" b="b"/>
            <a:pathLst>
              <a:path w="10515600" h="803148">
                <a:moveTo>
                  <a:pt x="0" y="803148"/>
                </a:moveTo>
                <a:lnTo>
                  <a:pt x="10515600" y="803148"/>
                </a:lnTo>
                <a:lnTo>
                  <a:pt x="10515600" y="0"/>
                </a:lnTo>
                <a:lnTo>
                  <a:pt x="0" y="0"/>
                </a:lnTo>
                <a:lnTo>
                  <a:pt x="0" y="803148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5" name="Metin kutusu 4">
            <a:extLst>
              <a:ext uri="{FF2B5EF4-FFF2-40B4-BE49-F238E27FC236}">
                <a16:creationId xmlns="" xmlns:a16="http://schemas.microsoft.com/office/drawing/2014/main" id="{2DFD9A25-678A-40DD-AFF8-F92AE2866102}"/>
              </a:ext>
            </a:extLst>
          </p:cNvPr>
          <p:cNvSpPr txBox="1"/>
          <p:nvPr/>
        </p:nvSpPr>
        <p:spPr>
          <a:xfrm>
            <a:off x="0" y="48914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cs typeface="Times New Roman" panose="02020603050405020304" pitchFamily="18" charset="0"/>
              </a:rPr>
              <a:t>DİYOT DENEYİ</a:t>
            </a:r>
            <a:endParaRPr lang="tr-TR" sz="2800" dirty="0">
              <a:cs typeface="Times New Roman" panose="02020603050405020304" pitchFamily="18" charset="0"/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="" xmlns:a16="http://schemas.microsoft.com/office/drawing/2014/main" id="{1DBB4516-19B8-4967-985B-8D8B284087EC}"/>
              </a:ext>
            </a:extLst>
          </p:cNvPr>
          <p:cNvSpPr txBox="1"/>
          <p:nvPr/>
        </p:nvSpPr>
        <p:spPr>
          <a:xfrm>
            <a:off x="196643" y="5296161"/>
            <a:ext cx="1183804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1900" b="0" i="0" u="none" strike="noStrike" baseline="0" dirty="0">
                <a:solidFill>
                  <a:srgbClr val="000000"/>
                </a:solidFill>
              </a:rPr>
              <a:t>Sağlam bir diyotun doğru polarmada üzerinden bir akım geçer ve diyot uçlarında bir gerilim düşümü olur. </a:t>
            </a:r>
            <a:r>
              <a:rPr lang="tr-TR" sz="1900" dirty="0">
                <a:solidFill>
                  <a:srgbClr val="000000"/>
                </a:solidFill>
              </a:rPr>
              <a:t>Diyotun akım geçirmeye başladığı gerilim değeridir.</a:t>
            </a:r>
            <a:r>
              <a:rPr lang="tr-TR" sz="1900" b="0" i="0" u="none" strike="noStrike" baseline="0" dirty="0">
                <a:solidFill>
                  <a:srgbClr val="000000"/>
                </a:solidFill>
              </a:rPr>
              <a:t> Bu gerilim ‘</a:t>
            </a:r>
            <a:r>
              <a:rPr lang="tr-TR" sz="1900" b="0" i="0" u="none" strike="noStrike" baseline="0" dirty="0" err="1">
                <a:solidFill>
                  <a:srgbClr val="000000"/>
                </a:solidFill>
              </a:rPr>
              <a:t>Arduino</a:t>
            </a:r>
            <a:r>
              <a:rPr lang="tr-TR" sz="19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tr-TR" sz="1900" b="0" i="0" u="none" strike="noStrike" baseline="0" dirty="0" err="1">
                <a:solidFill>
                  <a:srgbClr val="000000"/>
                </a:solidFill>
              </a:rPr>
              <a:t>Nano</a:t>
            </a:r>
            <a:r>
              <a:rPr lang="tr-TR" sz="1900" b="0" i="0" u="none" strike="noStrike" baseline="0" dirty="0">
                <a:solidFill>
                  <a:srgbClr val="000000"/>
                </a:solidFill>
              </a:rPr>
              <a:t>’ kartı yardımı ile okunabilir. Bu gerilimin değeri silisyum diyotlarda yaklaşık “</a:t>
            </a:r>
            <a:r>
              <a:rPr lang="tr-TR" sz="1900" b="1" i="0" u="none" strike="noStrike" baseline="0" dirty="0">
                <a:solidFill>
                  <a:srgbClr val="000000"/>
                </a:solidFill>
              </a:rPr>
              <a:t>0,6Volt- 07Volt</a:t>
            </a:r>
            <a:r>
              <a:rPr lang="tr-TR" sz="1900" b="0" i="0" u="none" strike="noStrike" baseline="0" dirty="0">
                <a:solidFill>
                  <a:srgbClr val="000000"/>
                </a:solidFill>
              </a:rPr>
              <a:t>” germanyum diyotlarda yaklaşık “</a:t>
            </a:r>
            <a:r>
              <a:rPr lang="tr-TR" sz="1900" b="1" i="0" u="none" strike="noStrike" baseline="0" dirty="0">
                <a:solidFill>
                  <a:srgbClr val="000000"/>
                </a:solidFill>
              </a:rPr>
              <a:t>0,1Volt-0,3Volt</a:t>
            </a:r>
            <a:r>
              <a:rPr lang="tr-TR" sz="1900" b="0" i="0" u="none" strike="noStrike" baseline="0" dirty="0">
                <a:solidFill>
                  <a:srgbClr val="000000"/>
                </a:solidFill>
              </a:rPr>
              <a:t>” tur. Bu değer ölçülerek diyotun karakteristiği bulunabilir.</a:t>
            </a:r>
            <a:endParaRPr lang="tr-TR" sz="1900" dirty="0"/>
          </a:p>
        </p:txBody>
      </p:sp>
      <p:pic>
        <p:nvPicPr>
          <p:cNvPr id="8" name="Resim 7">
            <a:extLst>
              <a:ext uri="{FF2B5EF4-FFF2-40B4-BE49-F238E27FC236}">
                <a16:creationId xmlns="" xmlns:a16="http://schemas.microsoft.com/office/drawing/2014/main" id="{4A2DD7BD-886A-4ACC-B71C-A706791484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13" y="1301480"/>
            <a:ext cx="10691165" cy="390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226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="" xmlns:a16="http://schemas.microsoft.com/office/drawing/2014/main" id="{F96DDB5F-A1DB-4581-9202-2135B0B4FB2B}"/>
              </a:ext>
            </a:extLst>
          </p:cNvPr>
          <p:cNvSpPr/>
          <p:nvPr/>
        </p:nvSpPr>
        <p:spPr>
          <a:xfrm>
            <a:off x="0" y="418151"/>
            <a:ext cx="12192000" cy="954000"/>
          </a:xfrm>
          <a:custGeom>
            <a:avLst/>
            <a:gdLst/>
            <a:ahLst/>
            <a:cxnLst/>
            <a:rect l="l" t="t" r="r" b="b"/>
            <a:pathLst>
              <a:path w="10515600" h="803148">
                <a:moveTo>
                  <a:pt x="0" y="803148"/>
                </a:moveTo>
                <a:lnTo>
                  <a:pt x="10515600" y="803148"/>
                </a:lnTo>
                <a:lnTo>
                  <a:pt x="10515600" y="0"/>
                </a:lnTo>
                <a:lnTo>
                  <a:pt x="0" y="0"/>
                </a:lnTo>
                <a:lnTo>
                  <a:pt x="0" y="803148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5" name="Metin kutusu 4">
            <a:extLst>
              <a:ext uri="{FF2B5EF4-FFF2-40B4-BE49-F238E27FC236}">
                <a16:creationId xmlns="" xmlns:a16="http://schemas.microsoft.com/office/drawing/2014/main" id="{2DFD9A25-678A-40DD-AFF8-F92AE2866102}"/>
              </a:ext>
            </a:extLst>
          </p:cNvPr>
          <p:cNvSpPr txBox="1"/>
          <p:nvPr/>
        </p:nvSpPr>
        <p:spPr>
          <a:xfrm>
            <a:off x="0" y="62187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cs typeface="Times New Roman" panose="02020603050405020304" pitchFamily="18" charset="0"/>
              </a:rPr>
              <a:t>DİYOT DENEYİ</a:t>
            </a:r>
            <a:endParaRPr lang="tr-TR" sz="2800" dirty="0">
              <a:cs typeface="Times New Roman" panose="02020603050405020304" pitchFamily="18" charset="0"/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="" xmlns:a16="http://schemas.microsoft.com/office/drawing/2014/main" id="{1DBB4516-19B8-4967-985B-8D8B284087EC}"/>
              </a:ext>
            </a:extLst>
          </p:cNvPr>
          <p:cNvSpPr txBox="1"/>
          <p:nvPr/>
        </p:nvSpPr>
        <p:spPr>
          <a:xfrm>
            <a:off x="432621" y="5609885"/>
            <a:ext cx="11395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000" b="0" i="0" u="none" strike="noStrike" baseline="0" dirty="0">
                <a:solidFill>
                  <a:srgbClr val="000000"/>
                </a:solidFill>
              </a:rPr>
              <a:t>Bir önceki devrede bulunan çıkış voltajı ve çıkış sinyali, </a:t>
            </a:r>
            <a:r>
              <a:rPr lang="tr-TR" sz="2000" dirty="0">
                <a:solidFill>
                  <a:srgbClr val="000000"/>
                </a:solidFill>
              </a:rPr>
              <a:t>diyot eklenerek elde edilmiş yeni devrede diyota </a:t>
            </a:r>
            <a:r>
              <a:rPr lang="tr-TR" sz="2000" b="0" i="0" u="none" strike="noStrike" baseline="0" dirty="0">
                <a:solidFill>
                  <a:srgbClr val="000000"/>
                </a:solidFill>
              </a:rPr>
              <a:t>giriş voltajı ve giriş sinyali olmuştur.</a:t>
            </a:r>
            <a:endParaRPr lang="tr-TR" sz="2000" dirty="0"/>
          </a:p>
        </p:txBody>
      </p:sp>
      <p:pic>
        <p:nvPicPr>
          <p:cNvPr id="6" name="Resim 5">
            <a:extLst>
              <a:ext uri="{FF2B5EF4-FFF2-40B4-BE49-F238E27FC236}">
                <a16:creationId xmlns="" xmlns:a16="http://schemas.microsoft.com/office/drawing/2014/main" id="{5D65A793-69F9-48CE-BF6E-35812BCF34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84" y="1536430"/>
            <a:ext cx="10691165" cy="390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661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="" xmlns:a16="http://schemas.microsoft.com/office/drawing/2014/main" id="{6C508D1B-99A8-454B-90A6-397EF26E68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559" y="1171845"/>
            <a:ext cx="8637759" cy="3576918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="" xmlns:a16="http://schemas.microsoft.com/office/drawing/2014/main" id="{878456E3-A3C8-48C9-9197-9822C48ECEF0}"/>
              </a:ext>
            </a:extLst>
          </p:cNvPr>
          <p:cNvSpPr txBox="1"/>
          <p:nvPr/>
        </p:nvSpPr>
        <p:spPr>
          <a:xfrm>
            <a:off x="378541" y="4748763"/>
            <a:ext cx="606069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Verilen devre incelendiğinde;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1 adet ‘</a:t>
            </a:r>
            <a:r>
              <a:rPr lang="tr-TR" dirty="0" err="1"/>
              <a:t>Arduino</a:t>
            </a:r>
            <a:r>
              <a:rPr lang="tr-TR" dirty="0"/>
              <a:t> </a:t>
            </a:r>
            <a:r>
              <a:rPr lang="tr-TR" dirty="0" err="1"/>
              <a:t>Nano</a:t>
            </a:r>
            <a:r>
              <a:rPr lang="tr-TR" dirty="0"/>
              <a:t>’ kartı,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1 adet 1K - 10K değer aralığında direnç,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1 adet 1 </a:t>
            </a:r>
            <a:r>
              <a:rPr lang="tr-TR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µF </a:t>
            </a:r>
            <a:r>
              <a:rPr lang="tr-T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-</a:t>
            </a:r>
            <a:r>
              <a:rPr lang="tr-TR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10 µF </a:t>
            </a:r>
            <a:r>
              <a:rPr lang="tr-T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değer aralığında </a:t>
            </a:r>
            <a:r>
              <a:rPr lang="tr-TR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kapasitör</a:t>
            </a:r>
            <a:r>
              <a:rPr lang="tr-T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(kondansatör),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 adet </a:t>
            </a:r>
            <a:r>
              <a:rPr lang="tr-TR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opamp</a:t>
            </a:r>
            <a:r>
              <a:rPr lang="tr-T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</a:t>
            </a:r>
          </a:p>
          <a:p>
            <a:r>
              <a:rPr lang="tr-TR" dirty="0">
                <a:solidFill>
                  <a:srgbClr val="000000"/>
                </a:solidFill>
                <a:latin typeface="Calibri" panose="020F0502020204030204" pitchFamily="34" charset="0"/>
              </a:rPr>
              <a:t>kullanıldığını görüyoruz.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="" xmlns:a16="http://schemas.microsoft.com/office/drawing/2014/main" id="{7074808D-7CB4-4ABA-9BC1-5B8C28714CE8}"/>
              </a:ext>
            </a:extLst>
          </p:cNvPr>
          <p:cNvSpPr txBox="1"/>
          <p:nvPr/>
        </p:nvSpPr>
        <p:spPr>
          <a:xfrm>
            <a:off x="6780618" y="4725229"/>
            <a:ext cx="51622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000000"/>
                </a:solidFill>
                <a:latin typeface="Calibri" panose="020F0502020204030204" pitchFamily="34" charset="0"/>
              </a:rPr>
              <a:t>Çizimi verilen bu devrenin </a:t>
            </a:r>
            <a:r>
              <a:rPr lang="tr-TR" dirty="0" err="1">
                <a:solidFill>
                  <a:srgbClr val="000000"/>
                </a:solidFill>
                <a:latin typeface="Calibri" panose="020F0502020204030204" pitchFamily="34" charset="0"/>
              </a:rPr>
              <a:t>breadboard’da</a:t>
            </a:r>
            <a:r>
              <a:rPr lang="tr-TR" dirty="0">
                <a:solidFill>
                  <a:srgbClr val="000000"/>
                </a:solidFill>
                <a:latin typeface="Calibri" panose="020F0502020204030204" pitchFamily="34" charset="0"/>
              </a:rPr>
              <a:t> kurulumu gerçekleştirilirken, </a:t>
            </a:r>
            <a:r>
              <a:rPr lang="tr-TR" dirty="0" err="1">
                <a:solidFill>
                  <a:srgbClr val="000000"/>
                </a:solidFill>
                <a:latin typeface="Calibri" panose="020F0502020204030204" pitchFamily="34" charset="0"/>
              </a:rPr>
              <a:t>opamp</a:t>
            </a:r>
            <a:r>
              <a:rPr lang="tr-TR" dirty="0">
                <a:solidFill>
                  <a:srgbClr val="000000"/>
                </a:solidFill>
                <a:latin typeface="Calibri" panose="020F0502020204030204" pitchFamily="34" charset="0"/>
              </a:rPr>
              <a:t> devre elamanı için ‘LM358’ entegresi kullanılmıştır.</a:t>
            </a:r>
          </a:p>
        </p:txBody>
      </p:sp>
      <p:sp>
        <p:nvSpPr>
          <p:cNvPr id="5" name="object 2">
            <a:extLst>
              <a:ext uri="{FF2B5EF4-FFF2-40B4-BE49-F238E27FC236}">
                <a16:creationId xmlns="" xmlns:a16="http://schemas.microsoft.com/office/drawing/2014/main" id="{B3D3630F-1001-48F7-AA0F-0CBF55EF4B7D}"/>
              </a:ext>
            </a:extLst>
          </p:cNvPr>
          <p:cNvSpPr/>
          <p:nvPr/>
        </p:nvSpPr>
        <p:spPr>
          <a:xfrm>
            <a:off x="0" y="167428"/>
            <a:ext cx="12192000" cy="954000"/>
          </a:xfrm>
          <a:custGeom>
            <a:avLst/>
            <a:gdLst/>
            <a:ahLst/>
            <a:cxnLst/>
            <a:rect l="l" t="t" r="r" b="b"/>
            <a:pathLst>
              <a:path w="10515600" h="803148">
                <a:moveTo>
                  <a:pt x="0" y="803148"/>
                </a:moveTo>
                <a:lnTo>
                  <a:pt x="10515600" y="803148"/>
                </a:lnTo>
                <a:lnTo>
                  <a:pt x="10515600" y="0"/>
                </a:lnTo>
                <a:lnTo>
                  <a:pt x="0" y="0"/>
                </a:lnTo>
                <a:lnTo>
                  <a:pt x="0" y="803148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6" name="Metin kutusu 5">
            <a:extLst>
              <a:ext uri="{FF2B5EF4-FFF2-40B4-BE49-F238E27FC236}">
                <a16:creationId xmlns="" xmlns:a16="http://schemas.microsoft.com/office/drawing/2014/main" id="{7CF82491-BB40-48E8-89CD-71105B2312DF}"/>
              </a:ext>
            </a:extLst>
          </p:cNvPr>
          <p:cNvSpPr txBox="1"/>
          <p:nvPr/>
        </p:nvSpPr>
        <p:spPr>
          <a:xfrm>
            <a:off x="0" y="37115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cs typeface="Times New Roman" panose="02020603050405020304" pitchFamily="18" charset="0"/>
              </a:rPr>
              <a:t>DEVRE ÇİZİMİ İNCELEMESİ</a:t>
            </a:r>
            <a:endParaRPr lang="tr-TR" dirty="0">
              <a:cs typeface="Times New Roman" panose="02020603050405020304" pitchFamily="18" charset="0"/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="" xmlns:a16="http://schemas.microsoft.com/office/drawing/2014/main" id="{7074808D-7CB4-4ABA-9BC1-5B8C28714CE8}"/>
              </a:ext>
            </a:extLst>
          </p:cNvPr>
          <p:cNvSpPr txBox="1"/>
          <p:nvPr/>
        </p:nvSpPr>
        <p:spPr>
          <a:xfrm>
            <a:off x="6780618" y="5844430"/>
            <a:ext cx="51622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Opamp</a:t>
            </a:r>
            <a:r>
              <a:rPr lang="tr-TR" dirty="0" smtClean="0">
                <a:solidFill>
                  <a:srgbClr val="000000"/>
                </a:solidFill>
                <a:latin typeface="Calibri" panose="020F0502020204030204" pitchFamily="34" charset="0"/>
              </a:rPr>
              <a:t> devre elemanı, devrede farklı amaçlar için kullanılabilir. Yukarıda verilmiş olan devrede, gerilimi aynı şekilde çıkışına iletir.</a:t>
            </a:r>
            <a:endParaRPr lang="tr-TR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812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="" xmlns:a16="http://schemas.microsoft.com/office/drawing/2014/main" id="{6C508D1B-99A8-454B-90A6-397EF26E68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437" y="1085352"/>
            <a:ext cx="7613995" cy="3152975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="" xmlns:a16="http://schemas.microsoft.com/office/drawing/2014/main" id="{7074808D-7CB4-4ABA-9BC1-5B8C28714CE8}"/>
              </a:ext>
            </a:extLst>
          </p:cNvPr>
          <p:cNvSpPr txBox="1"/>
          <p:nvPr/>
        </p:nvSpPr>
        <p:spPr>
          <a:xfrm>
            <a:off x="882038" y="4252941"/>
            <a:ext cx="786893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900" dirty="0">
                <a:solidFill>
                  <a:srgbClr val="000000"/>
                </a:solidFill>
                <a:latin typeface="Calibri" panose="020F0502020204030204" pitchFamily="34" charset="0"/>
              </a:rPr>
              <a:t>Devre incelendiği zaman ‘</a:t>
            </a:r>
            <a:r>
              <a:rPr lang="tr-TR" sz="1900" dirty="0" err="1">
                <a:solidFill>
                  <a:srgbClr val="000000"/>
                </a:solidFill>
                <a:latin typeface="Calibri" panose="020F0502020204030204" pitchFamily="34" charset="0"/>
              </a:rPr>
              <a:t>Arduino</a:t>
            </a:r>
            <a:r>
              <a:rPr lang="tr-TR" sz="19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tr-TR" sz="1900" dirty="0" err="1">
                <a:solidFill>
                  <a:srgbClr val="000000"/>
                </a:solidFill>
                <a:latin typeface="Calibri" panose="020F0502020204030204" pitchFamily="34" charset="0"/>
              </a:rPr>
              <a:t>Nano</a:t>
            </a:r>
            <a:r>
              <a:rPr lang="tr-TR" sz="1900" dirty="0">
                <a:solidFill>
                  <a:srgbClr val="000000"/>
                </a:solidFill>
                <a:latin typeface="Calibri" panose="020F0502020204030204" pitchFamily="34" charset="0"/>
              </a:rPr>
              <a:t>’ kartının D3 </a:t>
            </a:r>
            <a:r>
              <a:rPr lang="tr-TR" sz="1900" dirty="0" err="1">
                <a:solidFill>
                  <a:srgbClr val="000000"/>
                </a:solidFill>
                <a:latin typeface="Calibri" panose="020F0502020204030204" pitchFamily="34" charset="0"/>
              </a:rPr>
              <a:t>pininin</a:t>
            </a:r>
            <a:r>
              <a:rPr lang="tr-TR" sz="1900" dirty="0">
                <a:solidFill>
                  <a:srgbClr val="000000"/>
                </a:solidFill>
                <a:latin typeface="Calibri" panose="020F0502020204030204" pitchFamily="34" charset="0"/>
              </a:rPr>
              <a:t> direncin bir bacağına bağlı olduğunu görürüz.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900" dirty="0">
                <a:solidFill>
                  <a:srgbClr val="000000"/>
                </a:solidFill>
                <a:latin typeface="Calibri" panose="020F0502020204030204" pitchFamily="34" charset="0"/>
              </a:rPr>
              <a:t>Direncin diğer bacağının ise, hem </a:t>
            </a:r>
            <a:r>
              <a:rPr lang="tr-TR" sz="1900" dirty="0" err="1">
                <a:solidFill>
                  <a:srgbClr val="000000"/>
                </a:solidFill>
                <a:latin typeface="Calibri" panose="020F0502020204030204" pitchFamily="34" charset="0"/>
              </a:rPr>
              <a:t>opampın</a:t>
            </a:r>
            <a:r>
              <a:rPr lang="tr-TR" sz="1900" dirty="0">
                <a:solidFill>
                  <a:srgbClr val="000000"/>
                </a:solidFill>
                <a:latin typeface="Calibri" panose="020F0502020204030204" pitchFamily="34" charset="0"/>
              </a:rPr>
              <a:t> + bacağına, hem de </a:t>
            </a:r>
            <a:r>
              <a:rPr lang="tr-TR" sz="1900" dirty="0" err="1">
                <a:solidFill>
                  <a:srgbClr val="000000"/>
                </a:solidFill>
                <a:latin typeface="Calibri" panose="020F0502020204030204" pitchFamily="34" charset="0"/>
              </a:rPr>
              <a:t>kapasitörün</a:t>
            </a:r>
            <a:r>
              <a:rPr lang="tr-TR" sz="1900" dirty="0">
                <a:solidFill>
                  <a:srgbClr val="000000"/>
                </a:solidFill>
                <a:latin typeface="Calibri" panose="020F0502020204030204" pitchFamily="34" charset="0"/>
              </a:rPr>
              <a:t> bir bacağına bağlı olduğunu görürüz.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900" dirty="0" err="1">
                <a:solidFill>
                  <a:srgbClr val="000000"/>
                </a:solidFill>
                <a:latin typeface="Calibri" panose="020F0502020204030204" pitchFamily="34" charset="0"/>
              </a:rPr>
              <a:t>Kapasitör</a:t>
            </a:r>
            <a:r>
              <a:rPr lang="tr-TR" sz="1900" dirty="0">
                <a:solidFill>
                  <a:srgbClr val="000000"/>
                </a:solidFill>
                <a:latin typeface="Calibri" panose="020F0502020204030204" pitchFamily="34" charset="0"/>
              </a:rPr>
              <a:t> devrede kullanılırken – ucu toprak hattına, + ucu ise devrede bağlı olduğu elemana bağlanır. </a:t>
            </a:r>
            <a:r>
              <a:rPr lang="tr-TR" sz="1900" dirty="0" err="1">
                <a:solidFill>
                  <a:srgbClr val="000000"/>
                </a:solidFill>
                <a:latin typeface="Calibri" panose="020F0502020204030204" pitchFamily="34" charset="0"/>
              </a:rPr>
              <a:t>Kapasitörün</a:t>
            </a:r>
            <a:r>
              <a:rPr lang="tr-TR" sz="1900" dirty="0">
                <a:solidFill>
                  <a:srgbClr val="000000"/>
                </a:solidFill>
                <a:latin typeface="Calibri" panose="020F0502020204030204" pitchFamily="34" charset="0"/>
              </a:rPr>
              <a:t> – ve + uçlarına, kısa ve uzun bacakta diyebiliriz. Yani bacakların kısa veya uzun olmasından anlayabiliriz. Veya yanda verilen şekle sahip olan bacak, eksi kutuptur.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="" xmlns:a16="http://schemas.microsoft.com/office/drawing/2014/main" id="{6288B98C-F93C-41EB-BB9E-94F0B2C797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435" y="4209779"/>
            <a:ext cx="1704542" cy="2459849"/>
          </a:xfrm>
          <a:prstGeom prst="rect">
            <a:avLst/>
          </a:prstGeom>
        </p:spPr>
      </p:pic>
      <p:sp>
        <p:nvSpPr>
          <p:cNvPr id="6" name="object 2">
            <a:extLst>
              <a:ext uri="{FF2B5EF4-FFF2-40B4-BE49-F238E27FC236}">
                <a16:creationId xmlns="" xmlns:a16="http://schemas.microsoft.com/office/drawing/2014/main" id="{E9A19038-8D57-4197-B734-E8ED274D014F}"/>
              </a:ext>
            </a:extLst>
          </p:cNvPr>
          <p:cNvSpPr/>
          <p:nvPr/>
        </p:nvSpPr>
        <p:spPr>
          <a:xfrm>
            <a:off x="0" y="108436"/>
            <a:ext cx="12192000" cy="954000"/>
          </a:xfrm>
          <a:custGeom>
            <a:avLst/>
            <a:gdLst/>
            <a:ahLst/>
            <a:cxnLst/>
            <a:rect l="l" t="t" r="r" b="b"/>
            <a:pathLst>
              <a:path w="10515600" h="803148">
                <a:moveTo>
                  <a:pt x="0" y="803148"/>
                </a:moveTo>
                <a:lnTo>
                  <a:pt x="10515600" y="803148"/>
                </a:lnTo>
                <a:lnTo>
                  <a:pt x="10515600" y="0"/>
                </a:lnTo>
                <a:lnTo>
                  <a:pt x="0" y="0"/>
                </a:lnTo>
                <a:lnTo>
                  <a:pt x="0" y="803148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8" name="Metin kutusu 7">
            <a:extLst>
              <a:ext uri="{FF2B5EF4-FFF2-40B4-BE49-F238E27FC236}">
                <a16:creationId xmlns="" xmlns:a16="http://schemas.microsoft.com/office/drawing/2014/main" id="{935E0AED-BBE8-49FF-BF4C-95B95C1E3E12}"/>
              </a:ext>
            </a:extLst>
          </p:cNvPr>
          <p:cNvSpPr txBox="1"/>
          <p:nvPr/>
        </p:nvSpPr>
        <p:spPr>
          <a:xfrm>
            <a:off x="0" y="31216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cs typeface="Times New Roman" panose="02020603050405020304" pitchFamily="18" charset="0"/>
              </a:rPr>
              <a:t>DEVRE ÇİZİMİ İNCELEMESİ</a:t>
            </a:r>
            <a:endParaRPr lang="tr-TR" sz="28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458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="" xmlns:a16="http://schemas.microsoft.com/office/drawing/2014/main" id="{6C508D1B-99A8-454B-90A6-397EF26E68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58" y="1232040"/>
            <a:ext cx="9870498" cy="4087399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="" xmlns:a16="http://schemas.microsoft.com/office/drawing/2014/main" id="{7074808D-7CB4-4ABA-9BC1-5B8C28714CE8}"/>
              </a:ext>
            </a:extLst>
          </p:cNvPr>
          <p:cNvSpPr txBox="1"/>
          <p:nvPr/>
        </p:nvSpPr>
        <p:spPr>
          <a:xfrm>
            <a:off x="995938" y="5401755"/>
            <a:ext cx="101981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900" dirty="0" err="1">
                <a:solidFill>
                  <a:srgbClr val="000000"/>
                </a:solidFill>
                <a:latin typeface="Calibri" panose="020F0502020204030204" pitchFamily="34" charset="0"/>
              </a:rPr>
              <a:t>Opampın</a:t>
            </a:r>
            <a:r>
              <a:rPr lang="tr-TR" sz="1900" dirty="0">
                <a:solidFill>
                  <a:srgbClr val="000000"/>
                </a:solidFill>
                <a:latin typeface="Calibri" panose="020F0502020204030204" pitchFamily="34" charset="0"/>
              </a:rPr>
              <a:t> çıkışının ise, </a:t>
            </a:r>
            <a:r>
              <a:rPr lang="tr-TR" sz="1900" dirty="0" err="1">
                <a:solidFill>
                  <a:srgbClr val="000000"/>
                </a:solidFill>
                <a:latin typeface="Calibri" panose="020F0502020204030204" pitchFamily="34" charset="0"/>
              </a:rPr>
              <a:t>opampın</a:t>
            </a:r>
            <a:r>
              <a:rPr lang="tr-TR" sz="1900" dirty="0">
                <a:solidFill>
                  <a:srgbClr val="000000"/>
                </a:solidFill>
                <a:latin typeface="Calibri" panose="020F0502020204030204" pitchFamily="34" charset="0"/>
              </a:rPr>
              <a:t> – bacağına ve aynı zamanda ‘</a:t>
            </a:r>
            <a:r>
              <a:rPr lang="tr-TR" sz="1900" dirty="0" err="1">
                <a:solidFill>
                  <a:srgbClr val="000000"/>
                </a:solidFill>
                <a:latin typeface="Calibri" panose="020F0502020204030204" pitchFamily="34" charset="0"/>
              </a:rPr>
              <a:t>Arduino</a:t>
            </a:r>
            <a:r>
              <a:rPr lang="tr-TR" sz="19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tr-TR" sz="1900" dirty="0" err="1">
                <a:solidFill>
                  <a:srgbClr val="000000"/>
                </a:solidFill>
                <a:latin typeface="Calibri" panose="020F0502020204030204" pitchFamily="34" charset="0"/>
              </a:rPr>
              <a:t>Nano</a:t>
            </a:r>
            <a:r>
              <a:rPr lang="tr-TR" sz="1900" dirty="0">
                <a:solidFill>
                  <a:srgbClr val="000000"/>
                </a:solidFill>
                <a:latin typeface="Calibri" panose="020F0502020204030204" pitchFamily="34" charset="0"/>
              </a:rPr>
              <a:t>’ kartının A0 </a:t>
            </a:r>
            <a:r>
              <a:rPr lang="tr-TR" sz="1900" dirty="0" err="1">
                <a:solidFill>
                  <a:srgbClr val="000000"/>
                </a:solidFill>
                <a:latin typeface="Calibri" panose="020F0502020204030204" pitchFamily="34" charset="0"/>
              </a:rPr>
              <a:t>pinine</a:t>
            </a:r>
            <a:r>
              <a:rPr lang="tr-TR" sz="1900" dirty="0">
                <a:solidFill>
                  <a:srgbClr val="000000"/>
                </a:solidFill>
                <a:latin typeface="Calibri" panose="020F0502020204030204" pitchFamily="34" charset="0"/>
              </a:rPr>
              <a:t> bağlı olduğunu görürüz.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900" dirty="0">
                <a:solidFill>
                  <a:srgbClr val="000000"/>
                </a:solidFill>
                <a:latin typeface="Calibri" panose="020F0502020204030204" pitchFamily="34" charset="0"/>
              </a:rPr>
              <a:t>Devrenin güç gereksinimini ‘</a:t>
            </a:r>
            <a:r>
              <a:rPr lang="tr-TR" sz="1900" dirty="0" err="1">
                <a:solidFill>
                  <a:srgbClr val="000000"/>
                </a:solidFill>
                <a:latin typeface="Calibri" panose="020F0502020204030204" pitchFamily="34" charset="0"/>
              </a:rPr>
              <a:t>Arduino</a:t>
            </a:r>
            <a:r>
              <a:rPr lang="tr-TR" sz="19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tr-TR" sz="1900" dirty="0" err="1">
                <a:solidFill>
                  <a:srgbClr val="000000"/>
                </a:solidFill>
                <a:latin typeface="Calibri" panose="020F0502020204030204" pitchFamily="34" charset="0"/>
              </a:rPr>
              <a:t>Nano</a:t>
            </a:r>
            <a:r>
              <a:rPr lang="tr-TR" sz="1900" dirty="0">
                <a:solidFill>
                  <a:srgbClr val="000000"/>
                </a:solidFill>
                <a:latin typeface="Calibri" panose="020F0502020204030204" pitchFamily="34" charset="0"/>
              </a:rPr>
              <a:t>’ kartından sağlarız. Bunun için kartın 5V ve GND </a:t>
            </a:r>
            <a:r>
              <a:rPr lang="tr-TR" sz="1900" dirty="0" err="1">
                <a:solidFill>
                  <a:srgbClr val="000000"/>
                </a:solidFill>
                <a:latin typeface="Calibri" panose="020F0502020204030204" pitchFamily="34" charset="0"/>
              </a:rPr>
              <a:t>pinlerini</a:t>
            </a:r>
            <a:r>
              <a:rPr lang="tr-TR" sz="1900" dirty="0">
                <a:solidFill>
                  <a:srgbClr val="000000"/>
                </a:solidFill>
                <a:latin typeface="Calibri" panose="020F0502020204030204" pitchFamily="34" charset="0"/>
              </a:rPr>
              <a:t> kullanırız.</a:t>
            </a:r>
          </a:p>
        </p:txBody>
      </p:sp>
      <p:sp>
        <p:nvSpPr>
          <p:cNvPr id="4" name="object 2">
            <a:extLst>
              <a:ext uri="{FF2B5EF4-FFF2-40B4-BE49-F238E27FC236}">
                <a16:creationId xmlns="" xmlns:a16="http://schemas.microsoft.com/office/drawing/2014/main" id="{AF58165F-47A3-48B4-8AA6-0EB02F5E8474}"/>
              </a:ext>
            </a:extLst>
          </p:cNvPr>
          <p:cNvSpPr/>
          <p:nvPr/>
        </p:nvSpPr>
        <p:spPr>
          <a:xfrm>
            <a:off x="0" y="255916"/>
            <a:ext cx="12192000" cy="954000"/>
          </a:xfrm>
          <a:custGeom>
            <a:avLst/>
            <a:gdLst/>
            <a:ahLst/>
            <a:cxnLst/>
            <a:rect l="l" t="t" r="r" b="b"/>
            <a:pathLst>
              <a:path w="10515600" h="803148">
                <a:moveTo>
                  <a:pt x="0" y="803148"/>
                </a:moveTo>
                <a:lnTo>
                  <a:pt x="10515600" y="803148"/>
                </a:lnTo>
                <a:lnTo>
                  <a:pt x="10515600" y="0"/>
                </a:lnTo>
                <a:lnTo>
                  <a:pt x="0" y="0"/>
                </a:lnTo>
                <a:lnTo>
                  <a:pt x="0" y="803148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5" name="Metin kutusu 4">
            <a:extLst>
              <a:ext uri="{FF2B5EF4-FFF2-40B4-BE49-F238E27FC236}">
                <a16:creationId xmlns="" xmlns:a16="http://schemas.microsoft.com/office/drawing/2014/main" id="{0E363B06-8AE0-4C0F-B4C2-DB564461AEB9}"/>
              </a:ext>
            </a:extLst>
          </p:cNvPr>
          <p:cNvSpPr txBox="1"/>
          <p:nvPr/>
        </p:nvSpPr>
        <p:spPr>
          <a:xfrm>
            <a:off x="0" y="45964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cs typeface="Times New Roman" panose="02020603050405020304" pitchFamily="18" charset="0"/>
              </a:rPr>
              <a:t>DEVRE ÇİZİMİ İNCELEMESİ</a:t>
            </a:r>
            <a:endParaRPr lang="tr-TR" sz="28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644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4FB7C060-7ED5-4E66-A228-FBDEF1F0C5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4" b="5817"/>
          <a:stretch/>
        </p:blipFill>
        <p:spPr>
          <a:xfrm>
            <a:off x="2964160" y="3256949"/>
            <a:ext cx="5715114" cy="3274139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="" xmlns:a16="http://schemas.microsoft.com/office/drawing/2014/main" id="{137DC0BD-104D-46A7-8452-FB98E21776D8}"/>
              </a:ext>
            </a:extLst>
          </p:cNvPr>
          <p:cNvSpPr txBox="1"/>
          <p:nvPr/>
        </p:nvSpPr>
        <p:spPr>
          <a:xfrm>
            <a:off x="589669" y="1565534"/>
            <a:ext cx="11297531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900" dirty="0">
                <a:solidFill>
                  <a:srgbClr val="000000"/>
                </a:solidFill>
                <a:latin typeface="Calibri" panose="020F0502020204030204" pitchFamily="34" charset="0"/>
              </a:rPr>
              <a:t>‘LM358’ entegresinin iç yapısı aşağıdaki şekilde verilmiştir. Entegreye güç giriş-çıkışı için dördüncü ve sekizinci bacakların kullanıldığı görülür.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900" dirty="0">
                <a:solidFill>
                  <a:srgbClr val="000000"/>
                </a:solidFill>
                <a:latin typeface="Calibri" panose="020F0502020204030204" pitchFamily="34" charset="0"/>
              </a:rPr>
              <a:t>Ayrıca entegrede 2 ayrı </a:t>
            </a:r>
            <a:r>
              <a:rPr lang="tr-TR" sz="1900" dirty="0" err="1">
                <a:solidFill>
                  <a:srgbClr val="000000"/>
                </a:solidFill>
                <a:latin typeface="Calibri" panose="020F0502020204030204" pitchFamily="34" charset="0"/>
              </a:rPr>
              <a:t>opamp</a:t>
            </a:r>
            <a:r>
              <a:rPr lang="tr-TR" sz="1900" dirty="0">
                <a:solidFill>
                  <a:srgbClr val="000000"/>
                </a:solidFill>
                <a:latin typeface="Calibri" panose="020F0502020204030204" pitchFamily="34" charset="0"/>
              </a:rPr>
              <a:t> bulunmaktadır.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900" dirty="0">
                <a:solidFill>
                  <a:srgbClr val="000000"/>
                </a:solidFill>
                <a:latin typeface="Calibri" panose="020F0502020204030204" pitchFamily="34" charset="0"/>
              </a:rPr>
              <a:t>Çizimi verilen devrede 1 adet </a:t>
            </a:r>
            <a:r>
              <a:rPr lang="tr-TR" sz="1900" dirty="0" err="1">
                <a:solidFill>
                  <a:srgbClr val="000000"/>
                </a:solidFill>
                <a:latin typeface="Calibri" panose="020F0502020204030204" pitchFamily="34" charset="0"/>
              </a:rPr>
              <a:t>opamp</a:t>
            </a:r>
            <a:r>
              <a:rPr lang="tr-TR" sz="1900" dirty="0">
                <a:solidFill>
                  <a:srgbClr val="000000"/>
                </a:solidFill>
                <a:latin typeface="Calibri" panose="020F0502020204030204" pitchFamily="34" charset="0"/>
              </a:rPr>
              <a:t> kullanıldığı için, </a:t>
            </a:r>
            <a:r>
              <a:rPr lang="tr-TR" sz="1900" dirty="0" err="1">
                <a:solidFill>
                  <a:srgbClr val="000000"/>
                </a:solidFill>
                <a:latin typeface="Calibri" panose="020F0502020204030204" pitchFamily="34" charset="0"/>
              </a:rPr>
              <a:t>breadboard’da</a:t>
            </a:r>
            <a:r>
              <a:rPr lang="tr-TR" sz="1900" dirty="0">
                <a:solidFill>
                  <a:srgbClr val="000000"/>
                </a:solidFill>
                <a:latin typeface="Calibri" panose="020F0502020204030204" pitchFamily="34" charset="0"/>
              </a:rPr>
              <a:t> devreyi kurarken entegrede olan </a:t>
            </a:r>
            <a:r>
              <a:rPr lang="tr-TR" sz="1900" dirty="0" err="1">
                <a:solidFill>
                  <a:srgbClr val="000000"/>
                </a:solidFill>
                <a:latin typeface="Calibri" panose="020F0502020204030204" pitchFamily="34" charset="0"/>
              </a:rPr>
              <a:t>opamplardan</a:t>
            </a:r>
            <a:r>
              <a:rPr lang="tr-TR" sz="1900" dirty="0">
                <a:solidFill>
                  <a:srgbClr val="000000"/>
                </a:solidFill>
                <a:latin typeface="Calibri" panose="020F0502020204030204" pitchFamily="34" charset="0"/>
              </a:rPr>
              <a:t> sadece birini kullanacağız.</a:t>
            </a:r>
          </a:p>
        </p:txBody>
      </p:sp>
      <p:sp>
        <p:nvSpPr>
          <p:cNvPr id="5" name="object 2">
            <a:extLst>
              <a:ext uri="{FF2B5EF4-FFF2-40B4-BE49-F238E27FC236}">
                <a16:creationId xmlns="" xmlns:a16="http://schemas.microsoft.com/office/drawing/2014/main" id="{DF75397B-7C40-473C-B2E1-56EFC8A5CE8F}"/>
              </a:ext>
            </a:extLst>
          </p:cNvPr>
          <p:cNvSpPr/>
          <p:nvPr/>
        </p:nvSpPr>
        <p:spPr>
          <a:xfrm>
            <a:off x="0" y="329656"/>
            <a:ext cx="12192000" cy="954000"/>
          </a:xfrm>
          <a:custGeom>
            <a:avLst/>
            <a:gdLst/>
            <a:ahLst/>
            <a:cxnLst/>
            <a:rect l="l" t="t" r="r" b="b"/>
            <a:pathLst>
              <a:path w="10515600" h="803148">
                <a:moveTo>
                  <a:pt x="0" y="803148"/>
                </a:moveTo>
                <a:lnTo>
                  <a:pt x="10515600" y="803148"/>
                </a:lnTo>
                <a:lnTo>
                  <a:pt x="10515600" y="0"/>
                </a:lnTo>
                <a:lnTo>
                  <a:pt x="0" y="0"/>
                </a:lnTo>
                <a:lnTo>
                  <a:pt x="0" y="803148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7" name="Metin kutusu 6">
            <a:extLst>
              <a:ext uri="{FF2B5EF4-FFF2-40B4-BE49-F238E27FC236}">
                <a16:creationId xmlns="" xmlns:a16="http://schemas.microsoft.com/office/drawing/2014/main" id="{227539FD-E391-46B2-90BD-8B08286B06E2}"/>
              </a:ext>
            </a:extLst>
          </p:cNvPr>
          <p:cNvSpPr txBox="1"/>
          <p:nvPr/>
        </p:nvSpPr>
        <p:spPr>
          <a:xfrm>
            <a:off x="0" y="53338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cs typeface="Times New Roman" panose="02020603050405020304" pitchFamily="18" charset="0"/>
              </a:rPr>
              <a:t>ENTEGRE KULLANIMI</a:t>
            </a:r>
            <a:endParaRPr lang="tr-TR" sz="28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464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="" xmlns:a16="http://schemas.microsoft.com/office/drawing/2014/main" id="{137DC0BD-104D-46A7-8452-FB98E21776D8}"/>
              </a:ext>
            </a:extLst>
          </p:cNvPr>
          <p:cNvSpPr txBox="1"/>
          <p:nvPr/>
        </p:nvSpPr>
        <p:spPr>
          <a:xfrm>
            <a:off x="199985" y="2574153"/>
            <a:ext cx="3940415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900" dirty="0">
                <a:solidFill>
                  <a:srgbClr val="000000"/>
                </a:solidFill>
                <a:latin typeface="Calibri" panose="020F0502020204030204" pitchFamily="34" charset="0"/>
              </a:rPr>
              <a:t>Entegre kullanırken dikkat edilecek husus çentik kısmının yönüdür. Bu durum, entegre bacaklarının devredeki konumu açısından önemlidir.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900" dirty="0">
                <a:solidFill>
                  <a:srgbClr val="000000"/>
                </a:solidFill>
                <a:latin typeface="Calibri" panose="020F0502020204030204" pitchFamily="34" charset="0"/>
              </a:rPr>
              <a:t>Yandaki şekillerden anlaşılacağı üzere çentik kısmının yönüne göre bacakların konumu da değişmektedir.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="" xmlns:a16="http://schemas.microsoft.com/office/drawing/2014/main" id="{890CBDD2-6A15-4C20-981B-98B772F08F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274" y="1699442"/>
            <a:ext cx="3451578" cy="4863588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="" xmlns:a16="http://schemas.microsoft.com/office/drawing/2014/main" id="{45B317C0-1FD3-450B-ABBE-392B5B5291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4" r="3064"/>
          <a:stretch/>
        </p:blipFill>
        <p:spPr>
          <a:xfrm>
            <a:off x="8177846" y="1695744"/>
            <a:ext cx="3665107" cy="4867286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="" xmlns:a16="http://schemas.microsoft.com/office/drawing/2014/main" id="{9B3F81DE-7218-4EDC-B696-FA8FCE920732}"/>
              </a:ext>
            </a:extLst>
          </p:cNvPr>
          <p:cNvSpPr/>
          <p:nvPr/>
        </p:nvSpPr>
        <p:spPr>
          <a:xfrm>
            <a:off x="5600701" y="3943655"/>
            <a:ext cx="295200" cy="295200"/>
          </a:xfrm>
          <a:prstGeom prst="ellipse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>
            <a:extLst>
              <a:ext uri="{FF2B5EF4-FFF2-40B4-BE49-F238E27FC236}">
                <a16:creationId xmlns="" xmlns:a16="http://schemas.microsoft.com/office/drawing/2014/main" id="{FCE0FCA1-8A05-42E6-9513-18FCF4C25650}"/>
              </a:ext>
            </a:extLst>
          </p:cNvPr>
          <p:cNvSpPr txBox="1"/>
          <p:nvPr/>
        </p:nvSpPr>
        <p:spPr>
          <a:xfrm>
            <a:off x="4889501" y="3908730"/>
            <a:ext cx="777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FFFF00"/>
                </a:solidFill>
              </a:rPr>
              <a:t>Çentik</a:t>
            </a: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90D19698-FA7F-4CE5-810B-B59DB15E4450}"/>
              </a:ext>
            </a:extLst>
          </p:cNvPr>
          <p:cNvSpPr/>
          <p:nvPr/>
        </p:nvSpPr>
        <p:spPr>
          <a:xfrm>
            <a:off x="10158957" y="3928887"/>
            <a:ext cx="295200" cy="295200"/>
          </a:xfrm>
          <a:prstGeom prst="ellipse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Metin kutusu 8">
            <a:extLst>
              <a:ext uri="{FF2B5EF4-FFF2-40B4-BE49-F238E27FC236}">
                <a16:creationId xmlns="" xmlns:a16="http://schemas.microsoft.com/office/drawing/2014/main" id="{0D1D5283-7CCC-41E9-9DA4-44FD6FE15C26}"/>
              </a:ext>
            </a:extLst>
          </p:cNvPr>
          <p:cNvSpPr txBox="1"/>
          <p:nvPr/>
        </p:nvSpPr>
        <p:spPr>
          <a:xfrm>
            <a:off x="10412966" y="3891821"/>
            <a:ext cx="777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FFFF00"/>
                </a:solidFill>
              </a:rPr>
              <a:t>Çentik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="" xmlns:a16="http://schemas.microsoft.com/office/drawing/2014/main" id="{E57855F3-6121-4AFB-A355-00E1F9AEB7A8}"/>
              </a:ext>
            </a:extLst>
          </p:cNvPr>
          <p:cNvSpPr txBox="1"/>
          <p:nvPr/>
        </p:nvSpPr>
        <p:spPr>
          <a:xfrm>
            <a:off x="5638265" y="4496243"/>
            <a:ext cx="1092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FF00"/>
                </a:solidFill>
              </a:rPr>
              <a:t>1  2  3  4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="" xmlns:a16="http://schemas.microsoft.com/office/drawing/2014/main" id="{10D3E79D-7836-4B46-A3B0-8DF664BB0683}"/>
              </a:ext>
            </a:extLst>
          </p:cNvPr>
          <p:cNvSpPr txBox="1"/>
          <p:nvPr/>
        </p:nvSpPr>
        <p:spPr>
          <a:xfrm>
            <a:off x="5638265" y="3427133"/>
            <a:ext cx="1092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FF00"/>
                </a:solidFill>
              </a:rPr>
              <a:t>8  7  6  5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="" xmlns:a16="http://schemas.microsoft.com/office/drawing/2014/main" id="{3ABB7676-B93D-4296-AA2A-33A7EAEEFA88}"/>
              </a:ext>
            </a:extLst>
          </p:cNvPr>
          <p:cNvSpPr txBox="1"/>
          <p:nvPr/>
        </p:nvSpPr>
        <p:spPr>
          <a:xfrm>
            <a:off x="9451331" y="4445443"/>
            <a:ext cx="1092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FF00"/>
                </a:solidFill>
              </a:rPr>
              <a:t>5  6  7  8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="" xmlns:a16="http://schemas.microsoft.com/office/drawing/2014/main" id="{2C0189B8-32D6-4A8E-843E-C42E4A9CE0D4}"/>
              </a:ext>
            </a:extLst>
          </p:cNvPr>
          <p:cNvSpPr txBox="1"/>
          <p:nvPr/>
        </p:nvSpPr>
        <p:spPr>
          <a:xfrm>
            <a:off x="9451331" y="3366535"/>
            <a:ext cx="1092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FF00"/>
                </a:solidFill>
              </a:rPr>
              <a:t>4  3  2  1</a:t>
            </a:r>
          </a:p>
        </p:txBody>
      </p:sp>
      <p:sp>
        <p:nvSpPr>
          <p:cNvPr id="14" name="object 2">
            <a:extLst>
              <a:ext uri="{FF2B5EF4-FFF2-40B4-BE49-F238E27FC236}">
                <a16:creationId xmlns="" xmlns:a16="http://schemas.microsoft.com/office/drawing/2014/main" id="{D63C1C67-F17C-4374-BAD1-435EA2CA5FEA}"/>
              </a:ext>
            </a:extLst>
          </p:cNvPr>
          <p:cNvSpPr/>
          <p:nvPr/>
        </p:nvSpPr>
        <p:spPr>
          <a:xfrm>
            <a:off x="0" y="388660"/>
            <a:ext cx="12192000" cy="954000"/>
          </a:xfrm>
          <a:custGeom>
            <a:avLst/>
            <a:gdLst/>
            <a:ahLst/>
            <a:cxnLst/>
            <a:rect l="l" t="t" r="r" b="b"/>
            <a:pathLst>
              <a:path w="10515600" h="803148">
                <a:moveTo>
                  <a:pt x="0" y="803148"/>
                </a:moveTo>
                <a:lnTo>
                  <a:pt x="10515600" y="803148"/>
                </a:lnTo>
                <a:lnTo>
                  <a:pt x="10515600" y="0"/>
                </a:lnTo>
                <a:lnTo>
                  <a:pt x="0" y="0"/>
                </a:lnTo>
                <a:lnTo>
                  <a:pt x="0" y="803148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5" name="Metin kutusu 14">
            <a:extLst>
              <a:ext uri="{FF2B5EF4-FFF2-40B4-BE49-F238E27FC236}">
                <a16:creationId xmlns="" xmlns:a16="http://schemas.microsoft.com/office/drawing/2014/main" id="{5F8BA182-5479-41E4-9622-63FEC9AF44FD}"/>
              </a:ext>
            </a:extLst>
          </p:cNvPr>
          <p:cNvSpPr txBox="1"/>
          <p:nvPr/>
        </p:nvSpPr>
        <p:spPr>
          <a:xfrm>
            <a:off x="0" y="59238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cs typeface="Times New Roman" panose="02020603050405020304" pitchFamily="18" charset="0"/>
              </a:rPr>
              <a:t>ENTEGRE KULLANIMI</a:t>
            </a:r>
            <a:endParaRPr lang="tr-TR" sz="28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509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 içeren bir resim&#10;&#10;Açıklama otomatik olarak oluşturuldu">
            <a:extLst>
              <a:ext uri="{FF2B5EF4-FFF2-40B4-BE49-F238E27FC236}">
                <a16:creationId xmlns="" xmlns:a16="http://schemas.microsoft.com/office/drawing/2014/main" id="{8415AD5C-91CD-47A7-AB9C-A6AEC566E5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3" r="14054" b="10899"/>
          <a:stretch/>
        </p:blipFill>
        <p:spPr>
          <a:xfrm>
            <a:off x="1" y="748765"/>
            <a:ext cx="8244348" cy="6109235"/>
          </a:xfrm>
          <a:prstGeom prst="rect">
            <a:avLst/>
          </a:prstGeom>
        </p:spPr>
      </p:pic>
      <p:sp>
        <p:nvSpPr>
          <p:cNvPr id="4" name="Dikdörtgen 3">
            <a:extLst>
              <a:ext uri="{FF2B5EF4-FFF2-40B4-BE49-F238E27FC236}">
                <a16:creationId xmlns="" xmlns:a16="http://schemas.microsoft.com/office/drawing/2014/main" id="{879D337F-6D38-4517-8D36-11E06D0A7643}"/>
              </a:ext>
            </a:extLst>
          </p:cNvPr>
          <p:cNvSpPr/>
          <p:nvPr/>
        </p:nvSpPr>
        <p:spPr>
          <a:xfrm>
            <a:off x="3259394" y="3687096"/>
            <a:ext cx="265471" cy="252000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>
            <a:extLst>
              <a:ext uri="{FF2B5EF4-FFF2-40B4-BE49-F238E27FC236}">
                <a16:creationId xmlns="" xmlns:a16="http://schemas.microsoft.com/office/drawing/2014/main" id="{984AF8FA-4033-45E4-B5AC-BA3AB3BE1FBF}"/>
              </a:ext>
            </a:extLst>
          </p:cNvPr>
          <p:cNvSpPr/>
          <p:nvPr/>
        </p:nvSpPr>
        <p:spPr>
          <a:xfrm>
            <a:off x="2792359" y="3736260"/>
            <a:ext cx="288000" cy="252000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Mürekkep 7">
                <a:extLst>
                  <a:ext uri="{FF2B5EF4-FFF2-40B4-BE49-F238E27FC236}">
                    <a16:creationId xmlns="" xmlns:a16="http://schemas.microsoft.com/office/drawing/2014/main" id="{C0CD0BC6-2A7C-4A7A-BFA5-962EC9156467}"/>
                  </a:ext>
                </a:extLst>
              </p14:cNvPr>
              <p14:cNvContentPartPr/>
              <p14:nvPr/>
            </p14:nvContentPartPr>
            <p14:xfrm>
              <a:off x="1547245" y="4557031"/>
              <a:ext cx="137520" cy="1287000"/>
            </p14:xfrm>
          </p:contentPart>
        </mc:Choice>
        <mc:Fallback xmlns="">
          <p:pic>
            <p:nvPicPr>
              <p:cNvPr id="8" name="Mürekkep 7">
                <a:extLst>
                  <a:ext uri="{FF2B5EF4-FFF2-40B4-BE49-F238E27FC236}">
                    <a16:creationId xmlns:a16="http://schemas.microsoft.com/office/drawing/2014/main" id="{C0CD0BC6-2A7C-4A7A-BFA5-962EC915646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93605" y="4449031"/>
                <a:ext cx="245160" cy="150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Mürekkep 8">
                <a:extLst>
                  <a:ext uri="{FF2B5EF4-FFF2-40B4-BE49-F238E27FC236}">
                    <a16:creationId xmlns="" xmlns:a16="http://schemas.microsoft.com/office/drawing/2014/main" id="{69BD0404-0E91-4C66-B7AB-88923271AAC1}"/>
                  </a:ext>
                </a:extLst>
              </p14:cNvPr>
              <p14:cNvContentPartPr/>
              <p14:nvPr/>
            </p14:nvContentPartPr>
            <p14:xfrm>
              <a:off x="1710325" y="5692471"/>
              <a:ext cx="42120" cy="137160"/>
            </p14:xfrm>
          </p:contentPart>
        </mc:Choice>
        <mc:Fallback xmlns="">
          <p:pic>
            <p:nvPicPr>
              <p:cNvPr id="9" name="Mürekkep 8">
                <a:extLst>
                  <a:ext uri="{FF2B5EF4-FFF2-40B4-BE49-F238E27FC236}">
                    <a16:creationId xmlns:a16="http://schemas.microsoft.com/office/drawing/2014/main" id="{69BD0404-0E91-4C66-B7AB-88923271AAC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56325" y="5584471"/>
                <a:ext cx="149760" cy="35280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Dikdörtgen 11">
            <a:extLst>
              <a:ext uri="{FF2B5EF4-FFF2-40B4-BE49-F238E27FC236}">
                <a16:creationId xmlns="" xmlns:a16="http://schemas.microsoft.com/office/drawing/2014/main" id="{3211D84E-6CFE-4EC9-9430-C48A69ADA17D}"/>
              </a:ext>
            </a:extLst>
          </p:cNvPr>
          <p:cNvSpPr/>
          <p:nvPr/>
        </p:nvSpPr>
        <p:spPr>
          <a:xfrm>
            <a:off x="3854248" y="4665404"/>
            <a:ext cx="265471" cy="252000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Metin kutusu 12">
            <a:extLst>
              <a:ext uri="{FF2B5EF4-FFF2-40B4-BE49-F238E27FC236}">
                <a16:creationId xmlns="" xmlns:a16="http://schemas.microsoft.com/office/drawing/2014/main" id="{34A09DD3-0006-4FFA-AAAC-8F9E4CAFF37D}"/>
              </a:ext>
            </a:extLst>
          </p:cNvPr>
          <p:cNvSpPr txBox="1"/>
          <p:nvPr/>
        </p:nvSpPr>
        <p:spPr>
          <a:xfrm>
            <a:off x="8320148" y="1291900"/>
            <a:ext cx="376861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900" dirty="0">
                <a:solidFill>
                  <a:srgbClr val="000000"/>
                </a:solidFill>
                <a:latin typeface="Calibri" panose="020F0502020204030204" pitchFamily="34" charset="0"/>
              </a:rPr>
              <a:t>Devreyi </a:t>
            </a:r>
            <a:r>
              <a:rPr lang="tr-TR" sz="1900" dirty="0" err="1">
                <a:solidFill>
                  <a:srgbClr val="000000"/>
                </a:solidFill>
                <a:latin typeface="Calibri" panose="020F0502020204030204" pitchFamily="34" charset="0"/>
              </a:rPr>
              <a:t>breadboard</a:t>
            </a:r>
            <a:r>
              <a:rPr lang="tr-TR" sz="1900" dirty="0">
                <a:solidFill>
                  <a:srgbClr val="000000"/>
                </a:solidFill>
                <a:latin typeface="Calibri" panose="020F0502020204030204" pitchFamily="34" charset="0"/>
              </a:rPr>
              <a:t> üzerinde kurmaya başlarken, ilk önce ‘</a:t>
            </a:r>
            <a:r>
              <a:rPr lang="tr-TR" sz="1900" dirty="0" err="1">
                <a:solidFill>
                  <a:srgbClr val="000000"/>
                </a:solidFill>
                <a:latin typeface="Calibri" panose="020F0502020204030204" pitchFamily="34" charset="0"/>
              </a:rPr>
              <a:t>Arduino</a:t>
            </a:r>
            <a:r>
              <a:rPr lang="tr-TR" sz="19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tr-TR" sz="1900" dirty="0" err="1">
                <a:solidFill>
                  <a:srgbClr val="000000"/>
                </a:solidFill>
                <a:latin typeface="Calibri" panose="020F0502020204030204" pitchFamily="34" charset="0"/>
              </a:rPr>
              <a:t>Nano</a:t>
            </a:r>
            <a:r>
              <a:rPr lang="tr-TR" sz="1900" dirty="0">
                <a:solidFill>
                  <a:srgbClr val="000000"/>
                </a:solidFill>
                <a:latin typeface="Calibri" panose="020F0502020204030204" pitchFamily="34" charset="0"/>
              </a:rPr>
              <a:t>’ kartının 5V ve GND </a:t>
            </a:r>
            <a:r>
              <a:rPr lang="tr-TR" sz="1900" dirty="0" err="1">
                <a:solidFill>
                  <a:srgbClr val="000000"/>
                </a:solidFill>
                <a:latin typeface="Calibri" panose="020F0502020204030204" pitchFamily="34" charset="0"/>
              </a:rPr>
              <a:t>pinlerinden</a:t>
            </a:r>
            <a:r>
              <a:rPr lang="tr-TR" sz="1900" dirty="0">
                <a:solidFill>
                  <a:srgbClr val="000000"/>
                </a:solidFill>
                <a:latin typeface="Calibri" panose="020F0502020204030204" pitchFamily="34" charset="0"/>
              </a:rPr>
              <a:t> kırmızı ve mavi kablolar aracılığıyla </a:t>
            </a:r>
            <a:r>
              <a:rPr lang="tr-TR" sz="1900" dirty="0" err="1">
                <a:solidFill>
                  <a:srgbClr val="000000"/>
                </a:solidFill>
                <a:latin typeface="Calibri" panose="020F0502020204030204" pitchFamily="34" charset="0"/>
              </a:rPr>
              <a:t>breadboard’a</a:t>
            </a:r>
            <a:r>
              <a:rPr lang="tr-TR" sz="1900" dirty="0">
                <a:solidFill>
                  <a:srgbClr val="000000"/>
                </a:solidFill>
                <a:latin typeface="Calibri" panose="020F0502020204030204" pitchFamily="34" charset="0"/>
              </a:rPr>
              <a:t> güç giriş-çıkışı sağlanmıştır.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900" dirty="0">
                <a:solidFill>
                  <a:srgbClr val="000000"/>
                </a:solidFill>
                <a:latin typeface="Calibri" panose="020F0502020204030204" pitchFamily="34" charset="0"/>
              </a:rPr>
              <a:t>Ardından D3 </a:t>
            </a:r>
            <a:r>
              <a:rPr lang="tr-TR" sz="1900" dirty="0" err="1">
                <a:solidFill>
                  <a:srgbClr val="000000"/>
                </a:solidFill>
                <a:latin typeface="Calibri" panose="020F0502020204030204" pitchFamily="34" charset="0"/>
              </a:rPr>
              <a:t>pinine</a:t>
            </a:r>
            <a:r>
              <a:rPr lang="tr-TR" sz="1900" dirty="0">
                <a:solidFill>
                  <a:srgbClr val="000000"/>
                </a:solidFill>
                <a:latin typeface="Calibri" panose="020F0502020204030204" pitchFamily="34" charset="0"/>
              </a:rPr>
              <a:t> direncin bir bacağı bağlanmıştır. Direncin diğer bacağına ise </a:t>
            </a:r>
            <a:r>
              <a:rPr lang="tr-TR" sz="1900" dirty="0" err="1">
                <a:solidFill>
                  <a:srgbClr val="000000"/>
                </a:solidFill>
                <a:latin typeface="Calibri" panose="020F0502020204030204" pitchFamily="34" charset="0"/>
              </a:rPr>
              <a:t>kapasitörün</a:t>
            </a:r>
            <a:r>
              <a:rPr lang="tr-TR" sz="1900" dirty="0">
                <a:solidFill>
                  <a:srgbClr val="000000"/>
                </a:solidFill>
                <a:latin typeface="Calibri" panose="020F0502020204030204" pitchFamily="34" charset="0"/>
              </a:rPr>
              <a:t> + bacağı bağlanmıştır.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900" dirty="0" err="1">
                <a:solidFill>
                  <a:srgbClr val="000000"/>
                </a:solidFill>
                <a:latin typeface="Calibri" panose="020F0502020204030204" pitchFamily="34" charset="0"/>
              </a:rPr>
              <a:t>Kapasitörün</a:t>
            </a:r>
            <a:r>
              <a:rPr lang="tr-TR" sz="1900" dirty="0">
                <a:solidFill>
                  <a:srgbClr val="000000"/>
                </a:solidFill>
                <a:latin typeface="Calibri" panose="020F0502020204030204" pitchFamily="34" charset="0"/>
              </a:rPr>
              <a:t> eksi bacağı ise </a:t>
            </a:r>
            <a:r>
              <a:rPr lang="tr-TR" sz="1900" dirty="0" err="1">
                <a:solidFill>
                  <a:srgbClr val="000000"/>
                </a:solidFill>
                <a:latin typeface="Calibri" panose="020F0502020204030204" pitchFamily="34" charset="0"/>
              </a:rPr>
              <a:t>breadboard’un</a:t>
            </a:r>
            <a:r>
              <a:rPr lang="tr-TR" sz="1900" dirty="0">
                <a:solidFill>
                  <a:srgbClr val="000000"/>
                </a:solidFill>
                <a:latin typeface="Calibri" panose="020F0502020204030204" pitchFamily="34" charset="0"/>
              </a:rPr>
              <a:t> eksi alanına bağlanmıştır.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900" dirty="0">
                <a:solidFill>
                  <a:srgbClr val="000000"/>
                </a:solidFill>
                <a:latin typeface="Calibri" panose="020F0502020204030204" pitchFamily="34" charset="0"/>
              </a:rPr>
              <a:t>D3 </a:t>
            </a:r>
            <a:r>
              <a:rPr lang="tr-TR" sz="1900" dirty="0" err="1">
                <a:solidFill>
                  <a:srgbClr val="000000"/>
                </a:solidFill>
                <a:latin typeface="Calibri" panose="020F0502020204030204" pitchFamily="34" charset="0"/>
              </a:rPr>
              <a:t>pininin</a:t>
            </a:r>
            <a:r>
              <a:rPr lang="tr-TR" sz="1900" dirty="0">
                <a:solidFill>
                  <a:srgbClr val="000000"/>
                </a:solidFill>
                <a:latin typeface="Calibri" panose="020F0502020204030204" pitchFamily="34" charset="0"/>
              </a:rPr>
              <a:t> kullanılmasının sebebi, </a:t>
            </a:r>
            <a:r>
              <a:rPr lang="tr-TR" sz="1900" dirty="0" err="1">
                <a:solidFill>
                  <a:srgbClr val="000000"/>
                </a:solidFill>
                <a:latin typeface="Calibri" panose="020F0502020204030204" pitchFamily="34" charset="0"/>
              </a:rPr>
              <a:t>pwm</a:t>
            </a:r>
            <a:r>
              <a:rPr lang="tr-TR" sz="1900" dirty="0">
                <a:solidFill>
                  <a:srgbClr val="000000"/>
                </a:solidFill>
                <a:latin typeface="Calibri" panose="020F0502020204030204" pitchFamily="34" charset="0"/>
              </a:rPr>
              <a:t> (</a:t>
            </a:r>
            <a:r>
              <a:rPr lang="tr-TR" sz="1900" dirty="0" err="1">
                <a:solidFill>
                  <a:srgbClr val="000000"/>
                </a:solidFill>
                <a:latin typeface="Calibri" panose="020F0502020204030204" pitchFamily="34" charset="0"/>
              </a:rPr>
              <a:t>pulse</a:t>
            </a:r>
            <a:r>
              <a:rPr lang="tr-TR" sz="19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tr-TR" sz="1900" dirty="0" err="1">
                <a:solidFill>
                  <a:srgbClr val="000000"/>
                </a:solidFill>
                <a:latin typeface="Calibri" panose="020F0502020204030204" pitchFamily="34" charset="0"/>
              </a:rPr>
              <a:t>width</a:t>
            </a:r>
            <a:r>
              <a:rPr lang="tr-TR" sz="19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tr-TR" sz="1900" dirty="0" err="1">
                <a:solidFill>
                  <a:srgbClr val="000000"/>
                </a:solidFill>
                <a:latin typeface="Calibri" panose="020F0502020204030204" pitchFamily="34" charset="0"/>
              </a:rPr>
              <a:t>modulation</a:t>
            </a:r>
            <a:r>
              <a:rPr lang="tr-TR" sz="1900" dirty="0">
                <a:solidFill>
                  <a:srgbClr val="000000"/>
                </a:solidFill>
                <a:latin typeface="Calibri" panose="020F0502020204030204" pitchFamily="34" charset="0"/>
              </a:rPr>
              <a:t>) </a:t>
            </a:r>
            <a:r>
              <a:rPr lang="tr-TR" sz="1900" dirty="0" err="1">
                <a:solidFill>
                  <a:srgbClr val="000000"/>
                </a:solidFill>
                <a:latin typeface="Calibri" panose="020F0502020204030204" pitchFamily="34" charset="0"/>
              </a:rPr>
              <a:t>pini</a:t>
            </a:r>
            <a:r>
              <a:rPr lang="tr-TR" sz="1900" dirty="0">
                <a:solidFill>
                  <a:srgbClr val="000000"/>
                </a:solidFill>
                <a:latin typeface="Calibri" panose="020F0502020204030204" pitchFamily="34" charset="0"/>
              </a:rPr>
              <a:t> olmasıdır. D3 </a:t>
            </a:r>
            <a:r>
              <a:rPr lang="tr-TR" sz="1900" dirty="0" err="1">
                <a:solidFill>
                  <a:srgbClr val="000000"/>
                </a:solidFill>
                <a:latin typeface="Calibri" panose="020F0502020204030204" pitchFamily="34" charset="0"/>
              </a:rPr>
              <a:t>pini</a:t>
            </a:r>
            <a:r>
              <a:rPr lang="tr-TR" sz="1900" dirty="0">
                <a:solidFill>
                  <a:srgbClr val="000000"/>
                </a:solidFill>
                <a:latin typeface="Calibri" panose="020F0502020204030204" pitchFamily="34" charset="0"/>
              </a:rPr>
              <a:t> yerine, D5 ve D6 </a:t>
            </a:r>
            <a:r>
              <a:rPr lang="tr-TR" sz="1900" dirty="0" err="1">
                <a:solidFill>
                  <a:srgbClr val="000000"/>
                </a:solidFill>
                <a:latin typeface="Calibri" panose="020F0502020204030204" pitchFamily="34" charset="0"/>
              </a:rPr>
              <a:t>pinlerinden</a:t>
            </a:r>
            <a:r>
              <a:rPr lang="tr-TR" sz="1900" dirty="0">
                <a:solidFill>
                  <a:srgbClr val="000000"/>
                </a:solidFill>
                <a:latin typeface="Calibri" panose="020F0502020204030204" pitchFamily="34" charset="0"/>
              </a:rPr>
              <a:t> herhangi biri de kullanılabilirdi.</a:t>
            </a:r>
          </a:p>
        </p:txBody>
      </p:sp>
      <p:sp>
        <p:nvSpPr>
          <p:cNvPr id="10" name="object 2">
            <a:extLst>
              <a:ext uri="{FF2B5EF4-FFF2-40B4-BE49-F238E27FC236}">
                <a16:creationId xmlns="" xmlns:a16="http://schemas.microsoft.com/office/drawing/2014/main" id="{F99466DA-F354-407B-9024-D51EF1104D3D}"/>
              </a:ext>
            </a:extLst>
          </p:cNvPr>
          <p:cNvSpPr/>
          <p:nvPr/>
        </p:nvSpPr>
        <p:spPr>
          <a:xfrm>
            <a:off x="0" y="19955"/>
            <a:ext cx="12192000" cy="954000"/>
          </a:xfrm>
          <a:custGeom>
            <a:avLst/>
            <a:gdLst/>
            <a:ahLst/>
            <a:cxnLst/>
            <a:rect l="l" t="t" r="r" b="b"/>
            <a:pathLst>
              <a:path w="10515600" h="803148">
                <a:moveTo>
                  <a:pt x="0" y="803148"/>
                </a:moveTo>
                <a:lnTo>
                  <a:pt x="10515600" y="803148"/>
                </a:lnTo>
                <a:lnTo>
                  <a:pt x="10515600" y="0"/>
                </a:lnTo>
                <a:lnTo>
                  <a:pt x="0" y="0"/>
                </a:lnTo>
                <a:lnTo>
                  <a:pt x="0" y="803148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1" name="Metin kutusu 10">
            <a:extLst>
              <a:ext uri="{FF2B5EF4-FFF2-40B4-BE49-F238E27FC236}">
                <a16:creationId xmlns="" xmlns:a16="http://schemas.microsoft.com/office/drawing/2014/main" id="{91C5C677-649F-4882-A3B2-952C839D0D8A}"/>
              </a:ext>
            </a:extLst>
          </p:cNvPr>
          <p:cNvSpPr txBox="1"/>
          <p:nvPr/>
        </p:nvSpPr>
        <p:spPr>
          <a:xfrm>
            <a:off x="0" y="22368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cs typeface="Times New Roman" panose="02020603050405020304" pitchFamily="18" charset="0"/>
              </a:rPr>
              <a:t>DEVRENİN BREADBOARD ÜZERİNDE KURULUMU</a:t>
            </a:r>
            <a:endParaRPr lang="tr-TR" sz="28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337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elektronik eşyalar içeren bir resim&#10;&#10;Açıklama otomatik olarak oluşturuldu">
            <a:extLst>
              <a:ext uri="{FF2B5EF4-FFF2-40B4-BE49-F238E27FC236}">
                <a16:creationId xmlns="" xmlns:a16="http://schemas.microsoft.com/office/drawing/2014/main" id="{57C044DC-04ED-438E-BC89-C5A9867110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2" t="13763" r="15103" b="6237"/>
          <a:stretch/>
        </p:blipFill>
        <p:spPr>
          <a:xfrm>
            <a:off x="14748" y="1224120"/>
            <a:ext cx="8981767" cy="54864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="" xmlns:a16="http://schemas.microsoft.com/office/drawing/2014/main" id="{4B064206-F52B-4CD3-9389-0CBF51C6BDD3}"/>
              </a:ext>
            </a:extLst>
          </p:cNvPr>
          <p:cNvSpPr txBox="1"/>
          <p:nvPr/>
        </p:nvSpPr>
        <p:spPr>
          <a:xfrm>
            <a:off x="8981767" y="2153267"/>
            <a:ext cx="321023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rgbClr val="000000"/>
                </a:solidFill>
                <a:latin typeface="Calibri" panose="020F0502020204030204" pitchFamily="34" charset="0"/>
              </a:rPr>
              <a:t>Devreye entegre ilave edilmiştir. Yeşil kablo ile entegreye güç girişi sağlanmış olup, sarı kablo ile entegreden güç çıkışı sağlanmıştır. Bundan dolayı yeşil kablo </a:t>
            </a:r>
            <a:r>
              <a:rPr lang="tr-TR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breadboard’un</a:t>
            </a:r>
            <a:r>
              <a:rPr lang="tr-TR" sz="2000" dirty="0">
                <a:solidFill>
                  <a:srgbClr val="000000"/>
                </a:solidFill>
                <a:latin typeface="Calibri" panose="020F0502020204030204" pitchFamily="34" charset="0"/>
              </a:rPr>
              <a:t> + kısmına, sarı kablo ise </a:t>
            </a:r>
            <a:r>
              <a:rPr lang="tr-TR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breadboard’un</a:t>
            </a:r>
            <a:r>
              <a:rPr lang="tr-TR" sz="2000" dirty="0">
                <a:solidFill>
                  <a:srgbClr val="000000"/>
                </a:solidFill>
                <a:latin typeface="Calibri" panose="020F0502020204030204" pitchFamily="34" charset="0"/>
              </a:rPr>
              <a:t> – kısmına bağlanmıştır.</a:t>
            </a: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FD8E960F-7D53-4BC4-A408-CF7B3F854DBC}"/>
              </a:ext>
            </a:extLst>
          </p:cNvPr>
          <p:cNvSpPr/>
          <p:nvPr/>
        </p:nvSpPr>
        <p:spPr>
          <a:xfrm>
            <a:off x="1693384" y="3928892"/>
            <a:ext cx="295200" cy="295200"/>
          </a:xfrm>
          <a:prstGeom prst="ellipse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Metin kutusu 9">
            <a:extLst>
              <a:ext uri="{FF2B5EF4-FFF2-40B4-BE49-F238E27FC236}">
                <a16:creationId xmlns="" xmlns:a16="http://schemas.microsoft.com/office/drawing/2014/main" id="{53A24537-942C-4A68-BB2E-F7B8C9839672}"/>
              </a:ext>
            </a:extLst>
          </p:cNvPr>
          <p:cNvSpPr txBox="1"/>
          <p:nvPr/>
        </p:nvSpPr>
        <p:spPr>
          <a:xfrm>
            <a:off x="1947393" y="3891826"/>
            <a:ext cx="777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FFFF00"/>
                </a:solidFill>
              </a:rPr>
              <a:t>Çentik</a:t>
            </a:r>
          </a:p>
        </p:txBody>
      </p:sp>
      <p:sp>
        <p:nvSpPr>
          <p:cNvPr id="7" name="object 2">
            <a:extLst>
              <a:ext uri="{FF2B5EF4-FFF2-40B4-BE49-F238E27FC236}">
                <a16:creationId xmlns="" xmlns:a16="http://schemas.microsoft.com/office/drawing/2014/main" id="{2192CA30-D3D1-473A-9182-44E892AE51FC}"/>
              </a:ext>
            </a:extLst>
          </p:cNvPr>
          <p:cNvSpPr/>
          <p:nvPr/>
        </p:nvSpPr>
        <p:spPr>
          <a:xfrm>
            <a:off x="0" y="137939"/>
            <a:ext cx="12192000" cy="954000"/>
          </a:xfrm>
          <a:custGeom>
            <a:avLst/>
            <a:gdLst/>
            <a:ahLst/>
            <a:cxnLst/>
            <a:rect l="l" t="t" r="r" b="b"/>
            <a:pathLst>
              <a:path w="10515600" h="803148">
                <a:moveTo>
                  <a:pt x="0" y="803148"/>
                </a:moveTo>
                <a:lnTo>
                  <a:pt x="10515600" y="803148"/>
                </a:lnTo>
                <a:lnTo>
                  <a:pt x="10515600" y="0"/>
                </a:lnTo>
                <a:lnTo>
                  <a:pt x="0" y="0"/>
                </a:lnTo>
                <a:lnTo>
                  <a:pt x="0" y="803148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8" name="Metin kutusu 7">
            <a:extLst>
              <a:ext uri="{FF2B5EF4-FFF2-40B4-BE49-F238E27FC236}">
                <a16:creationId xmlns="" xmlns:a16="http://schemas.microsoft.com/office/drawing/2014/main" id="{40158BA0-6D71-463E-BF6F-D50313EED9F9}"/>
              </a:ext>
            </a:extLst>
          </p:cNvPr>
          <p:cNvSpPr txBox="1"/>
          <p:nvPr/>
        </p:nvSpPr>
        <p:spPr>
          <a:xfrm>
            <a:off x="0" y="34166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cs typeface="Times New Roman" panose="02020603050405020304" pitchFamily="18" charset="0"/>
              </a:rPr>
              <a:t>DEVRENİN BREADBOARD ÜZERİNDE KURULUMU</a:t>
            </a:r>
            <a:endParaRPr lang="tr-TR" sz="28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203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elektronik eşyalar içeren bir resim&#10;&#10;Açıklama otomatik olarak oluşturuldu">
            <a:extLst>
              <a:ext uri="{FF2B5EF4-FFF2-40B4-BE49-F238E27FC236}">
                <a16:creationId xmlns="" xmlns:a16="http://schemas.microsoft.com/office/drawing/2014/main" id="{DFD455D0-87D0-4463-8920-73912A5C15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9505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</TotalTime>
  <Words>795</Words>
  <Application>Microsoft Office PowerPoint</Application>
  <PresentationFormat>Geniş ekran</PresentationFormat>
  <Paragraphs>68</Paragraphs>
  <Slides>15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21" baseType="lpstr">
      <vt:lpstr>ＭＳ Ｐゴシック</vt:lpstr>
      <vt:lpstr>Arial</vt:lpstr>
      <vt:lpstr>Calibri</vt:lpstr>
      <vt:lpstr>Calibri Light</vt:lpstr>
      <vt:lpstr>Times New Roman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Ertugrul Erman</dc:creator>
  <cp:lastModifiedBy>Acer</cp:lastModifiedBy>
  <cp:revision>37</cp:revision>
  <dcterms:created xsi:type="dcterms:W3CDTF">2022-03-08T08:40:46Z</dcterms:created>
  <dcterms:modified xsi:type="dcterms:W3CDTF">2024-03-27T08:49:11Z</dcterms:modified>
</cp:coreProperties>
</file>